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48"/>
  </p:notesMasterIdLst>
  <p:sldIdLst>
    <p:sldId id="257" r:id="rId2"/>
    <p:sldId id="262" r:id="rId3"/>
    <p:sldId id="258" r:id="rId4"/>
    <p:sldId id="259" r:id="rId5"/>
    <p:sldId id="263" r:id="rId6"/>
    <p:sldId id="264" r:id="rId7"/>
    <p:sldId id="265" r:id="rId8"/>
    <p:sldId id="266" r:id="rId9"/>
    <p:sldId id="267" r:id="rId10"/>
    <p:sldId id="268" r:id="rId11"/>
    <p:sldId id="269" r:id="rId12"/>
    <p:sldId id="270" r:id="rId13"/>
    <p:sldId id="272" r:id="rId14"/>
    <p:sldId id="271" r:id="rId15"/>
    <p:sldId id="273" r:id="rId16"/>
    <p:sldId id="274" r:id="rId17"/>
    <p:sldId id="260" r:id="rId18"/>
    <p:sldId id="275" r:id="rId19"/>
    <p:sldId id="282" r:id="rId20"/>
    <p:sldId id="281" r:id="rId21"/>
    <p:sldId id="283" r:id="rId22"/>
    <p:sldId id="285" r:id="rId23"/>
    <p:sldId id="261" r:id="rId24"/>
    <p:sldId id="276" r:id="rId25"/>
    <p:sldId id="289" r:id="rId26"/>
    <p:sldId id="277" r:id="rId27"/>
    <p:sldId id="288" r:id="rId28"/>
    <p:sldId id="286" r:id="rId29"/>
    <p:sldId id="287" r:id="rId30"/>
    <p:sldId id="278" r:id="rId31"/>
    <p:sldId id="290" r:id="rId32"/>
    <p:sldId id="305" r:id="rId33"/>
    <p:sldId id="291" r:id="rId34"/>
    <p:sldId id="293" r:id="rId35"/>
    <p:sldId id="295" r:id="rId36"/>
    <p:sldId id="294" r:id="rId37"/>
    <p:sldId id="296" r:id="rId38"/>
    <p:sldId id="297" r:id="rId39"/>
    <p:sldId id="298" r:id="rId40"/>
    <p:sldId id="299" r:id="rId41"/>
    <p:sldId id="302" r:id="rId42"/>
    <p:sldId id="301" r:id="rId43"/>
    <p:sldId id="300" r:id="rId44"/>
    <p:sldId id="303" r:id="rId45"/>
    <p:sldId id="304" r:id="rId46"/>
    <p:sldId id="279" r:id="rId4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482C"/>
    <a:srgbClr val="F2D1B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34"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OneDrive\Escritorio\Libro1.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OneDrive\Escritorio\Libro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OneDrive\Escritorio\Libro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min\OneDrive\Escritorio\Libro1.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s-PE"/>
              <a:t>Facilidad de Uso Percibida</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s-PE"/>
        </a:p>
      </c:txPr>
    </c:title>
    <c:autoTitleDeleted val="0"/>
    <c:plotArea>
      <c:layout/>
      <c:barChart>
        <c:barDir val="col"/>
        <c:grouping val="percentStacked"/>
        <c:varyColors val="0"/>
        <c:ser>
          <c:idx val="0"/>
          <c:order val="0"/>
          <c:tx>
            <c:strRef>
              <c:f>Hoja1!$B$5</c:f>
              <c:strCache>
                <c:ptCount val="1"/>
                <c:pt idx="0">
                  <c:v>1. Aprender a utilizar el aplicativo web fue facil.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Hoja1!$C$4:$H$4</c:f>
              <c:strCache>
                <c:ptCount val="6"/>
                <c:pt idx="0">
                  <c:v>Totalmente en desacuerdo</c:v>
                </c:pt>
                <c:pt idx="1">
                  <c:v>Muy en desacuerdo</c:v>
                </c:pt>
                <c:pt idx="2">
                  <c:v>En desacuerdo</c:v>
                </c:pt>
                <c:pt idx="3">
                  <c:v>De acuerdo</c:v>
                </c:pt>
                <c:pt idx="4">
                  <c:v>Totalmente de acuerdo</c:v>
                </c:pt>
                <c:pt idx="5">
                  <c:v>Total</c:v>
                </c:pt>
              </c:strCache>
            </c:strRef>
          </c:cat>
          <c:val>
            <c:numRef>
              <c:f>Hoja1!$C$5:$H$5</c:f>
              <c:numCache>
                <c:formatCode>General</c:formatCode>
                <c:ptCount val="6"/>
                <c:pt idx="0">
                  <c:v>0</c:v>
                </c:pt>
                <c:pt idx="1">
                  <c:v>0</c:v>
                </c:pt>
                <c:pt idx="2">
                  <c:v>0</c:v>
                </c:pt>
                <c:pt idx="3">
                  <c:v>5</c:v>
                </c:pt>
                <c:pt idx="4">
                  <c:v>15</c:v>
                </c:pt>
                <c:pt idx="5">
                  <c:v>20</c:v>
                </c:pt>
              </c:numCache>
            </c:numRef>
          </c:val>
          <c:extLst>
            <c:ext xmlns:c16="http://schemas.microsoft.com/office/drawing/2014/chart" uri="{C3380CC4-5D6E-409C-BE32-E72D297353CC}">
              <c16:uniqueId val="{00000000-1ED8-469C-8018-F79431E6CFB3}"/>
            </c:ext>
          </c:extLst>
        </c:ser>
        <c:ser>
          <c:idx val="1"/>
          <c:order val="1"/>
          <c:tx>
            <c:strRef>
              <c:f>Hoja1!$B$6</c:f>
              <c:strCache>
                <c:ptCount val="1"/>
                <c:pt idx="0">
                  <c:v>2. Fue fácil que el aplicativo muestre la 
     informacion de la venta.</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Hoja1!$C$4:$H$4</c:f>
              <c:strCache>
                <c:ptCount val="6"/>
                <c:pt idx="0">
                  <c:v>Totalmente en desacuerdo</c:v>
                </c:pt>
                <c:pt idx="1">
                  <c:v>Muy en desacuerdo</c:v>
                </c:pt>
                <c:pt idx="2">
                  <c:v>En desacuerdo</c:v>
                </c:pt>
                <c:pt idx="3">
                  <c:v>De acuerdo</c:v>
                </c:pt>
                <c:pt idx="4">
                  <c:v>Totalmente de acuerdo</c:v>
                </c:pt>
                <c:pt idx="5">
                  <c:v>Total</c:v>
                </c:pt>
              </c:strCache>
            </c:strRef>
          </c:cat>
          <c:val>
            <c:numRef>
              <c:f>Hoja1!$C$6:$H$6</c:f>
              <c:numCache>
                <c:formatCode>General</c:formatCode>
                <c:ptCount val="6"/>
                <c:pt idx="0">
                  <c:v>0</c:v>
                </c:pt>
                <c:pt idx="1">
                  <c:v>0</c:v>
                </c:pt>
                <c:pt idx="2">
                  <c:v>0</c:v>
                </c:pt>
                <c:pt idx="3">
                  <c:v>7</c:v>
                </c:pt>
                <c:pt idx="4">
                  <c:v>13</c:v>
                </c:pt>
                <c:pt idx="5">
                  <c:v>20</c:v>
                </c:pt>
              </c:numCache>
            </c:numRef>
          </c:val>
          <c:extLst>
            <c:ext xmlns:c16="http://schemas.microsoft.com/office/drawing/2014/chart" uri="{C3380CC4-5D6E-409C-BE32-E72D297353CC}">
              <c16:uniqueId val="{00000001-1ED8-469C-8018-F79431E6CFB3}"/>
            </c:ext>
          </c:extLst>
        </c:ser>
        <c:ser>
          <c:idx val="2"/>
          <c:order val="2"/>
          <c:tx>
            <c:strRef>
              <c:f>Hoja1!$B$7</c:f>
              <c:strCache>
                <c:ptCount val="1"/>
                <c:pt idx="0">
                  <c:v>3. Fue fácil de interactuar con el aplicativo web.</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Hoja1!$C$4:$H$4</c:f>
              <c:strCache>
                <c:ptCount val="6"/>
                <c:pt idx="0">
                  <c:v>Totalmente en desacuerdo</c:v>
                </c:pt>
                <c:pt idx="1">
                  <c:v>Muy en desacuerdo</c:v>
                </c:pt>
                <c:pt idx="2">
                  <c:v>En desacuerdo</c:v>
                </c:pt>
                <c:pt idx="3">
                  <c:v>De acuerdo</c:v>
                </c:pt>
                <c:pt idx="4">
                  <c:v>Totalmente de acuerdo</c:v>
                </c:pt>
                <c:pt idx="5">
                  <c:v>Total</c:v>
                </c:pt>
              </c:strCache>
            </c:strRef>
          </c:cat>
          <c:val>
            <c:numRef>
              <c:f>Hoja1!$C$7:$H$7</c:f>
              <c:numCache>
                <c:formatCode>General</c:formatCode>
                <c:ptCount val="6"/>
                <c:pt idx="0">
                  <c:v>0</c:v>
                </c:pt>
                <c:pt idx="1">
                  <c:v>0</c:v>
                </c:pt>
                <c:pt idx="2">
                  <c:v>0</c:v>
                </c:pt>
                <c:pt idx="3">
                  <c:v>6</c:v>
                </c:pt>
                <c:pt idx="4">
                  <c:v>14</c:v>
                </c:pt>
                <c:pt idx="5">
                  <c:v>20</c:v>
                </c:pt>
              </c:numCache>
            </c:numRef>
          </c:val>
          <c:extLst>
            <c:ext xmlns:c16="http://schemas.microsoft.com/office/drawing/2014/chart" uri="{C3380CC4-5D6E-409C-BE32-E72D297353CC}">
              <c16:uniqueId val="{00000002-1ED8-469C-8018-F79431E6CFB3}"/>
            </c:ext>
          </c:extLst>
        </c:ser>
        <c:ser>
          <c:idx val="3"/>
          <c:order val="3"/>
          <c:tx>
            <c:strRef>
              <c:f>Hoja1!$B$8</c:f>
              <c:strCache>
                <c:ptCount val="1"/>
                <c:pt idx="0">
                  <c:v>Porcentaje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dLbl>
              <c:idx val="0"/>
              <c:layout>
                <c:manualLayout>
                  <c:x val="0"/>
                  <c:y val="-3.240740740740736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ED8-469C-8018-F79431E6CFB3}"/>
                </c:ext>
              </c:extLst>
            </c:dLbl>
            <c:dLbl>
              <c:idx val="1"/>
              <c:layout>
                <c:manualLayout>
                  <c:x val="0"/>
                  <c:y val="-3.703703703703707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ED8-469C-8018-F79431E6CFB3}"/>
                </c:ext>
              </c:extLst>
            </c:dLbl>
            <c:dLbl>
              <c:idx val="2"/>
              <c:layout>
                <c:manualLayout>
                  <c:x val="-5.0925337632079971E-17"/>
                  <c:y val="-3.240740740740736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ED8-469C-8018-F79431E6CFB3}"/>
                </c:ext>
              </c:extLst>
            </c:dLbl>
            <c:dLbl>
              <c:idx val="3"/>
              <c:layout>
                <c:manualLayout>
                  <c:x val="-1.0185067526415994E-16"/>
                  <c:y val="-2.777777777777777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ED8-469C-8018-F79431E6CFB3}"/>
                </c:ext>
              </c:extLst>
            </c:dLbl>
            <c:dLbl>
              <c:idx val="4"/>
              <c:layout>
                <c:manualLayout>
                  <c:x val="2.7777777777777779E-3"/>
                  <c:y val="-3.240740740740740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ED8-469C-8018-F79431E6CFB3}"/>
                </c:ext>
              </c:extLst>
            </c:dLbl>
            <c:dLbl>
              <c:idx val="5"/>
              <c:layout>
                <c:manualLayout>
                  <c:x val="0"/>
                  <c:y val="-2.777777777777777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ED8-469C-8018-F79431E6CFB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Hoja1!$C$4:$H$4</c:f>
              <c:strCache>
                <c:ptCount val="6"/>
                <c:pt idx="0">
                  <c:v>Totalmente en desacuerdo</c:v>
                </c:pt>
                <c:pt idx="1">
                  <c:v>Muy en desacuerdo</c:v>
                </c:pt>
                <c:pt idx="2">
                  <c:v>En desacuerdo</c:v>
                </c:pt>
                <c:pt idx="3">
                  <c:v>De acuerdo</c:v>
                </c:pt>
                <c:pt idx="4">
                  <c:v>Totalmente de acuerdo</c:v>
                </c:pt>
                <c:pt idx="5">
                  <c:v>Total</c:v>
                </c:pt>
              </c:strCache>
            </c:strRef>
          </c:cat>
          <c:val>
            <c:numRef>
              <c:f>Hoja1!$C$8:$H$8</c:f>
              <c:numCache>
                <c:formatCode>0.00%</c:formatCode>
                <c:ptCount val="6"/>
                <c:pt idx="0">
                  <c:v>0</c:v>
                </c:pt>
                <c:pt idx="1">
                  <c:v>0</c:v>
                </c:pt>
                <c:pt idx="2">
                  <c:v>0</c:v>
                </c:pt>
                <c:pt idx="3">
                  <c:v>0.3</c:v>
                </c:pt>
                <c:pt idx="4">
                  <c:v>0.7</c:v>
                </c:pt>
                <c:pt idx="5">
                  <c:v>1</c:v>
                </c:pt>
              </c:numCache>
            </c:numRef>
          </c:val>
          <c:extLst>
            <c:ext xmlns:c16="http://schemas.microsoft.com/office/drawing/2014/chart" uri="{C3380CC4-5D6E-409C-BE32-E72D297353CC}">
              <c16:uniqueId val="{00000009-1ED8-469C-8018-F79431E6CFB3}"/>
            </c:ext>
          </c:extLst>
        </c:ser>
        <c:dLbls>
          <c:dLblPos val="ctr"/>
          <c:showLegendKey val="0"/>
          <c:showVal val="1"/>
          <c:showCatName val="0"/>
          <c:showSerName val="0"/>
          <c:showPercent val="0"/>
          <c:showBubbleSize val="0"/>
        </c:dLbls>
        <c:gapWidth val="150"/>
        <c:overlap val="100"/>
        <c:axId val="545443808"/>
        <c:axId val="545444896"/>
      </c:barChart>
      <c:catAx>
        <c:axId val="5454438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545444896"/>
        <c:crosses val="autoZero"/>
        <c:auto val="1"/>
        <c:lblAlgn val="ctr"/>
        <c:lblOffset val="100"/>
        <c:noMultiLvlLbl val="0"/>
      </c:catAx>
      <c:valAx>
        <c:axId val="545444896"/>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5454438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w="22225">
      <a:solidFill>
        <a:schemeClr val="accent2"/>
      </a:solidFill>
    </a:ln>
    <a:effectLst/>
  </c:spPr>
  <c:txPr>
    <a:bodyPr/>
    <a:lstStyle/>
    <a:p>
      <a:pPr>
        <a:defRPr/>
      </a:pPr>
      <a:endParaRPr lang="es-P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s-PE"/>
              <a:t>Utilida</a:t>
            </a:r>
            <a:r>
              <a:rPr lang="es-PE" baseline="0"/>
              <a:t>d Percibida</a:t>
            </a:r>
            <a:endParaRPr lang="es-PE"/>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s-PE"/>
        </a:p>
      </c:txPr>
    </c:title>
    <c:autoTitleDeleted val="0"/>
    <c:plotArea>
      <c:layout/>
      <c:barChart>
        <c:barDir val="col"/>
        <c:grouping val="percentStacked"/>
        <c:varyColors val="0"/>
        <c:ser>
          <c:idx val="0"/>
          <c:order val="0"/>
          <c:tx>
            <c:strRef>
              <c:f>Hoja1!$B$10</c:f>
              <c:strCache>
                <c:ptCount val="1"/>
                <c:pt idx="0">
                  <c:v>4. El uso del aplicativo web permitio consulta la 
venta rapidamente.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Hoja1!$C$9:$H$9</c:f>
              <c:strCache>
                <c:ptCount val="6"/>
                <c:pt idx="0">
                  <c:v>Totalmente en desacuerdo</c:v>
                </c:pt>
                <c:pt idx="1">
                  <c:v>Muy en desacuerdo</c:v>
                </c:pt>
                <c:pt idx="2">
                  <c:v>En desacuerdo</c:v>
                </c:pt>
                <c:pt idx="3">
                  <c:v>De acuerdo</c:v>
                </c:pt>
                <c:pt idx="4">
                  <c:v>Totalmente de acuerdo</c:v>
                </c:pt>
                <c:pt idx="5">
                  <c:v>Total</c:v>
                </c:pt>
              </c:strCache>
            </c:strRef>
          </c:cat>
          <c:val>
            <c:numRef>
              <c:f>Hoja1!$C$10:$H$10</c:f>
              <c:numCache>
                <c:formatCode>General</c:formatCode>
                <c:ptCount val="6"/>
                <c:pt idx="0">
                  <c:v>0</c:v>
                </c:pt>
                <c:pt idx="1">
                  <c:v>0</c:v>
                </c:pt>
                <c:pt idx="2">
                  <c:v>0</c:v>
                </c:pt>
                <c:pt idx="3">
                  <c:v>5</c:v>
                </c:pt>
                <c:pt idx="4">
                  <c:v>15</c:v>
                </c:pt>
                <c:pt idx="5">
                  <c:v>20</c:v>
                </c:pt>
              </c:numCache>
            </c:numRef>
          </c:val>
          <c:extLst>
            <c:ext xmlns:c16="http://schemas.microsoft.com/office/drawing/2014/chart" uri="{C3380CC4-5D6E-409C-BE32-E72D297353CC}">
              <c16:uniqueId val="{00000000-44A4-4190-82A0-08DC8D28F84C}"/>
            </c:ext>
          </c:extLst>
        </c:ser>
        <c:ser>
          <c:idx val="1"/>
          <c:order val="1"/>
          <c:tx>
            <c:strRef>
              <c:f>Hoja1!$B$11</c:f>
              <c:strCache>
                <c:ptCount val="1"/>
                <c:pt idx="0">
                  <c:v>5. El uso del aplicativo web redujo el tiempo 
de registros y consultas de las ventas.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Hoja1!$C$9:$H$9</c:f>
              <c:strCache>
                <c:ptCount val="6"/>
                <c:pt idx="0">
                  <c:v>Totalmente en desacuerdo</c:v>
                </c:pt>
                <c:pt idx="1">
                  <c:v>Muy en desacuerdo</c:v>
                </c:pt>
                <c:pt idx="2">
                  <c:v>En desacuerdo</c:v>
                </c:pt>
                <c:pt idx="3">
                  <c:v>De acuerdo</c:v>
                </c:pt>
                <c:pt idx="4">
                  <c:v>Totalmente de acuerdo</c:v>
                </c:pt>
                <c:pt idx="5">
                  <c:v>Total</c:v>
                </c:pt>
              </c:strCache>
            </c:strRef>
          </c:cat>
          <c:val>
            <c:numRef>
              <c:f>Hoja1!$C$11:$H$11</c:f>
              <c:numCache>
                <c:formatCode>General</c:formatCode>
                <c:ptCount val="6"/>
                <c:pt idx="0">
                  <c:v>0</c:v>
                </c:pt>
                <c:pt idx="1">
                  <c:v>0</c:v>
                </c:pt>
                <c:pt idx="2">
                  <c:v>0</c:v>
                </c:pt>
                <c:pt idx="3">
                  <c:v>4</c:v>
                </c:pt>
                <c:pt idx="4">
                  <c:v>16</c:v>
                </c:pt>
                <c:pt idx="5">
                  <c:v>20</c:v>
                </c:pt>
              </c:numCache>
            </c:numRef>
          </c:val>
          <c:extLst>
            <c:ext xmlns:c16="http://schemas.microsoft.com/office/drawing/2014/chart" uri="{C3380CC4-5D6E-409C-BE32-E72D297353CC}">
              <c16:uniqueId val="{00000001-44A4-4190-82A0-08DC8D28F84C}"/>
            </c:ext>
          </c:extLst>
        </c:ser>
        <c:ser>
          <c:idx val="2"/>
          <c:order val="2"/>
          <c:tx>
            <c:strRef>
              <c:f>Hoja1!$B$12</c:f>
              <c:strCache>
                <c:ptCount val="1"/>
                <c:pt idx="0">
                  <c:v>6. El uso del aplicativo web permitió obtener 
el registro de las ventas.</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Hoja1!$C$9:$H$9</c:f>
              <c:strCache>
                <c:ptCount val="6"/>
                <c:pt idx="0">
                  <c:v>Totalmente en desacuerdo</c:v>
                </c:pt>
                <c:pt idx="1">
                  <c:v>Muy en desacuerdo</c:v>
                </c:pt>
                <c:pt idx="2">
                  <c:v>En desacuerdo</c:v>
                </c:pt>
                <c:pt idx="3">
                  <c:v>De acuerdo</c:v>
                </c:pt>
                <c:pt idx="4">
                  <c:v>Totalmente de acuerdo</c:v>
                </c:pt>
                <c:pt idx="5">
                  <c:v>Total</c:v>
                </c:pt>
              </c:strCache>
            </c:strRef>
          </c:cat>
          <c:val>
            <c:numRef>
              <c:f>Hoja1!$C$12:$H$12</c:f>
              <c:numCache>
                <c:formatCode>General</c:formatCode>
                <c:ptCount val="6"/>
                <c:pt idx="0">
                  <c:v>0</c:v>
                </c:pt>
                <c:pt idx="1">
                  <c:v>0</c:v>
                </c:pt>
                <c:pt idx="2">
                  <c:v>0</c:v>
                </c:pt>
                <c:pt idx="3">
                  <c:v>4</c:v>
                </c:pt>
                <c:pt idx="4">
                  <c:v>16</c:v>
                </c:pt>
                <c:pt idx="5">
                  <c:v>20</c:v>
                </c:pt>
              </c:numCache>
            </c:numRef>
          </c:val>
          <c:extLst>
            <c:ext xmlns:c16="http://schemas.microsoft.com/office/drawing/2014/chart" uri="{C3380CC4-5D6E-409C-BE32-E72D297353CC}">
              <c16:uniqueId val="{00000002-44A4-4190-82A0-08DC8D28F84C}"/>
            </c:ext>
          </c:extLst>
        </c:ser>
        <c:ser>
          <c:idx val="3"/>
          <c:order val="3"/>
          <c:tx>
            <c:strRef>
              <c:f>Hoja1!$B$13</c:f>
              <c:strCache>
                <c:ptCount val="1"/>
                <c:pt idx="0">
                  <c:v>Porcentaje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dLbl>
              <c:idx val="0"/>
              <c:layout>
                <c:manualLayout>
                  <c:x val="0"/>
                  <c:y val="-4.166666666666666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4A4-4190-82A0-08DC8D28F84C}"/>
                </c:ext>
              </c:extLst>
            </c:dLbl>
            <c:dLbl>
              <c:idx val="1"/>
              <c:layout>
                <c:manualLayout>
                  <c:x val="0"/>
                  <c:y val="-3.703703703703707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4A4-4190-82A0-08DC8D28F84C}"/>
                </c:ext>
              </c:extLst>
            </c:dLbl>
            <c:dLbl>
              <c:idx val="2"/>
              <c:layout>
                <c:manualLayout>
                  <c:x val="-5.0925337632079971E-17"/>
                  <c:y val="-3.240740740740736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4A4-4190-82A0-08DC8D28F84C}"/>
                </c:ext>
              </c:extLst>
            </c:dLbl>
            <c:dLbl>
              <c:idx val="3"/>
              <c:layout>
                <c:manualLayout>
                  <c:x val="-1.0185067526415994E-16"/>
                  <c:y val="-2.7777777777777801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44A4-4190-82A0-08DC8D28F84C}"/>
                </c:ext>
              </c:extLst>
            </c:dLbl>
            <c:dLbl>
              <c:idx val="4"/>
              <c:layout>
                <c:manualLayout>
                  <c:x val="-1.0185067526415994E-16"/>
                  <c:y val="-3.703703703703703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44A4-4190-82A0-08DC8D28F84C}"/>
                </c:ext>
              </c:extLst>
            </c:dLbl>
            <c:dLbl>
              <c:idx val="5"/>
              <c:layout>
                <c:manualLayout>
                  <c:x val="0"/>
                  <c:y val="-2.777777777777777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44A4-4190-82A0-08DC8D28F84C}"/>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Hoja1!$C$9:$H$9</c:f>
              <c:strCache>
                <c:ptCount val="6"/>
                <c:pt idx="0">
                  <c:v>Totalmente en desacuerdo</c:v>
                </c:pt>
                <c:pt idx="1">
                  <c:v>Muy en desacuerdo</c:v>
                </c:pt>
                <c:pt idx="2">
                  <c:v>En desacuerdo</c:v>
                </c:pt>
                <c:pt idx="3">
                  <c:v>De acuerdo</c:v>
                </c:pt>
                <c:pt idx="4">
                  <c:v>Totalmente de acuerdo</c:v>
                </c:pt>
                <c:pt idx="5">
                  <c:v>Total</c:v>
                </c:pt>
              </c:strCache>
            </c:strRef>
          </c:cat>
          <c:val>
            <c:numRef>
              <c:f>Hoja1!$C$13:$H$13</c:f>
              <c:numCache>
                <c:formatCode>0.00%</c:formatCode>
                <c:ptCount val="6"/>
                <c:pt idx="0">
                  <c:v>0</c:v>
                </c:pt>
                <c:pt idx="1">
                  <c:v>0</c:v>
                </c:pt>
                <c:pt idx="2">
                  <c:v>0</c:v>
                </c:pt>
                <c:pt idx="3">
                  <c:v>0.217</c:v>
                </c:pt>
                <c:pt idx="4">
                  <c:v>0.78300000000000003</c:v>
                </c:pt>
                <c:pt idx="5">
                  <c:v>1</c:v>
                </c:pt>
              </c:numCache>
            </c:numRef>
          </c:val>
          <c:extLst>
            <c:ext xmlns:c16="http://schemas.microsoft.com/office/drawing/2014/chart" uri="{C3380CC4-5D6E-409C-BE32-E72D297353CC}">
              <c16:uniqueId val="{00000009-44A4-4190-82A0-08DC8D28F84C}"/>
            </c:ext>
          </c:extLst>
        </c:ser>
        <c:dLbls>
          <c:dLblPos val="ctr"/>
          <c:showLegendKey val="0"/>
          <c:showVal val="1"/>
          <c:showCatName val="0"/>
          <c:showSerName val="0"/>
          <c:showPercent val="0"/>
          <c:showBubbleSize val="0"/>
        </c:dLbls>
        <c:gapWidth val="150"/>
        <c:overlap val="100"/>
        <c:axId val="486983456"/>
        <c:axId val="486987808"/>
      </c:barChart>
      <c:catAx>
        <c:axId val="48698345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486987808"/>
        <c:crosses val="autoZero"/>
        <c:auto val="1"/>
        <c:lblAlgn val="ctr"/>
        <c:lblOffset val="100"/>
        <c:noMultiLvlLbl val="0"/>
      </c:catAx>
      <c:valAx>
        <c:axId val="486987808"/>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486983456"/>
        <c:crosses val="autoZero"/>
        <c:crossBetween val="between"/>
      </c:valAx>
      <c:spPr>
        <a:noFill/>
        <a:ln>
          <a:noFill/>
        </a:ln>
        <a:effectLst/>
      </c:spPr>
    </c:plotArea>
    <c:legend>
      <c:legendPos val="b"/>
      <c:layout>
        <c:manualLayout>
          <c:xMode val="edge"/>
          <c:yMode val="edge"/>
          <c:x val="0.24823228346456694"/>
          <c:y val="0.49247302420530759"/>
          <c:w val="0.50909076990376201"/>
          <c:h val="0.4566010498687664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w="31750">
      <a:solidFill>
        <a:schemeClr val="accent2"/>
      </a:solidFill>
    </a:ln>
    <a:effectLst>
      <a:softEdge rad="0"/>
    </a:effectLst>
  </c:spPr>
  <c:txPr>
    <a:bodyPr/>
    <a:lstStyle/>
    <a:p>
      <a:pPr>
        <a:defRPr/>
      </a:pPr>
      <a:endParaRPr lang="es-P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s-PE"/>
              <a:t>Usabilidad </a:t>
            </a:r>
            <a:r>
              <a:rPr lang="es-PE" baseline="0"/>
              <a:t>Percibida</a:t>
            </a:r>
            <a:endParaRPr lang="es-PE"/>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s-PE"/>
        </a:p>
      </c:txPr>
    </c:title>
    <c:autoTitleDeleted val="0"/>
    <c:plotArea>
      <c:layout/>
      <c:barChart>
        <c:barDir val="col"/>
        <c:grouping val="percentStacked"/>
        <c:varyColors val="0"/>
        <c:ser>
          <c:idx val="0"/>
          <c:order val="0"/>
          <c:tx>
            <c:strRef>
              <c:f>Hoja1!$B$15</c:f>
              <c:strCache>
                <c:ptCount val="1"/>
                <c:pt idx="0">
                  <c:v>7. Los componentes visuales del aplicativo web son ordenados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Hoja1!$C$14:$H$14</c:f>
              <c:strCache>
                <c:ptCount val="6"/>
                <c:pt idx="0">
                  <c:v>Totalmente en desacuerdo</c:v>
                </c:pt>
                <c:pt idx="1">
                  <c:v>Muy en desacuerdo</c:v>
                </c:pt>
                <c:pt idx="2">
                  <c:v>En desacuerdo</c:v>
                </c:pt>
                <c:pt idx="3">
                  <c:v>De acuerdo</c:v>
                </c:pt>
                <c:pt idx="4">
                  <c:v>Totalmente de acuerdo</c:v>
                </c:pt>
                <c:pt idx="5">
                  <c:v>Total</c:v>
                </c:pt>
              </c:strCache>
            </c:strRef>
          </c:cat>
          <c:val>
            <c:numRef>
              <c:f>Hoja1!$C$15:$H$15</c:f>
              <c:numCache>
                <c:formatCode>General</c:formatCode>
                <c:ptCount val="6"/>
                <c:pt idx="0">
                  <c:v>0</c:v>
                </c:pt>
                <c:pt idx="1">
                  <c:v>0</c:v>
                </c:pt>
                <c:pt idx="2">
                  <c:v>0</c:v>
                </c:pt>
                <c:pt idx="3">
                  <c:v>15</c:v>
                </c:pt>
                <c:pt idx="4">
                  <c:v>5</c:v>
                </c:pt>
                <c:pt idx="5">
                  <c:v>20</c:v>
                </c:pt>
              </c:numCache>
            </c:numRef>
          </c:val>
          <c:extLst>
            <c:ext xmlns:c16="http://schemas.microsoft.com/office/drawing/2014/chart" uri="{C3380CC4-5D6E-409C-BE32-E72D297353CC}">
              <c16:uniqueId val="{00000000-B600-4B46-84D3-19CE999E6C86}"/>
            </c:ext>
          </c:extLst>
        </c:ser>
        <c:ser>
          <c:idx val="1"/>
          <c:order val="1"/>
          <c:tx>
            <c:strRef>
              <c:f>Hoja1!$B$16</c:f>
              <c:strCache>
                <c:ptCount val="1"/>
                <c:pt idx="0">
                  <c:v>8. El componentes visuales del aplicativo web son interactivos.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Hoja1!$C$14:$H$14</c:f>
              <c:strCache>
                <c:ptCount val="6"/>
                <c:pt idx="0">
                  <c:v>Totalmente en desacuerdo</c:v>
                </c:pt>
                <c:pt idx="1">
                  <c:v>Muy en desacuerdo</c:v>
                </c:pt>
                <c:pt idx="2">
                  <c:v>En desacuerdo</c:v>
                </c:pt>
                <c:pt idx="3">
                  <c:v>De acuerdo</c:v>
                </c:pt>
                <c:pt idx="4">
                  <c:v>Totalmente de acuerdo</c:v>
                </c:pt>
                <c:pt idx="5">
                  <c:v>Total</c:v>
                </c:pt>
              </c:strCache>
            </c:strRef>
          </c:cat>
          <c:val>
            <c:numRef>
              <c:f>Hoja1!$C$16:$H$16</c:f>
              <c:numCache>
                <c:formatCode>General</c:formatCode>
                <c:ptCount val="6"/>
                <c:pt idx="0">
                  <c:v>0</c:v>
                </c:pt>
                <c:pt idx="1">
                  <c:v>0</c:v>
                </c:pt>
                <c:pt idx="2">
                  <c:v>0</c:v>
                </c:pt>
                <c:pt idx="3">
                  <c:v>10</c:v>
                </c:pt>
                <c:pt idx="4">
                  <c:v>10</c:v>
                </c:pt>
                <c:pt idx="5">
                  <c:v>20</c:v>
                </c:pt>
              </c:numCache>
            </c:numRef>
          </c:val>
          <c:extLst>
            <c:ext xmlns:c16="http://schemas.microsoft.com/office/drawing/2014/chart" uri="{C3380CC4-5D6E-409C-BE32-E72D297353CC}">
              <c16:uniqueId val="{00000001-B600-4B46-84D3-19CE999E6C86}"/>
            </c:ext>
          </c:extLst>
        </c:ser>
        <c:ser>
          <c:idx val="2"/>
          <c:order val="2"/>
          <c:tx>
            <c:strRef>
              <c:f>Hoja1!$B$17</c:f>
              <c:strCache>
                <c:ptCount val="1"/>
                <c:pt idx="0">
                  <c:v>9. Los componentes visuales del aplicativo web son complejos</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Hoja1!$C$14:$H$14</c:f>
              <c:strCache>
                <c:ptCount val="6"/>
                <c:pt idx="0">
                  <c:v>Totalmente en desacuerdo</c:v>
                </c:pt>
                <c:pt idx="1">
                  <c:v>Muy en desacuerdo</c:v>
                </c:pt>
                <c:pt idx="2">
                  <c:v>En desacuerdo</c:v>
                </c:pt>
                <c:pt idx="3">
                  <c:v>De acuerdo</c:v>
                </c:pt>
                <c:pt idx="4">
                  <c:v>Totalmente de acuerdo</c:v>
                </c:pt>
                <c:pt idx="5">
                  <c:v>Total</c:v>
                </c:pt>
              </c:strCache>
            </c:strRef>
          </c:cat>
          <c:val>
            <c:numRef>
              <c:f>Hoja1!$C$17:$H$17</c:f>
              <c:numCache>
                <c:formatCode>General</c:formatCode>
                <c:ptCount val="6"/>
                <c:pt idx="0">
                  <c:v>6</c:v>
                </c:pt>
                <c:pt idx="1">
                  <c:v>5</c:v>
                </c:pt>
                <c:pt idx="2">
                  <c:v>9</c:v>
                </c:pt>
                <c:pt idx="3">
                  <c:v>0</c:v>
                </c:pt>
                <c:pt idx="4">
                  <c:v>0</c:v>
                </c:pt>
                <c:pt idx="5">
                  <c:v>20</c:v>
                </c:pt>
              </c:numCache>
            </c:numRef>
          </c:val>
          <c:extLst>
            <c:ext xmlns:c16="http://schemas.microsoft.com/office/drawing/2014/chart" uri="{C3380CC4-5D6E-409C-BE32-E72D297353CC}">
              <c16:uniqueId val="{00000002-B600-4B46-84D3-19CE999E6C86}"/>
            </c:ext>
          </c:extLst>
        </c:ser>
        <c:ser>
          <c:idx val="3"/>
          <c:order val="3"/>
          <c:tx>
            <c:strRef>
              <c:f>Hoja1!$B$18</c:f>
              <c:strCache>
                <c:ptCount val="1"/>
                <c:pt idx="0">
                  <c:v>Porcentaje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Hoja1!$C$14:$H$14</c:f>
              <c:strCache>
                <c:ptCount val="6"/>
                <c:pt idx="0">
                  <c:v>Totalmente en desacuerdo</c:v>
                </c:pt>
                <c:pt idx="1">
                  <c:v>Muy en desacuerdo</c:v>
                </c:pt>
                <c:pt idx="2">
                  <c:v>En desacuerdo</c:v>
                </c:pt>
                <c:pt idx="3">
                  <c:v>De acuerdo</c:v>
                </c:pt>
                <c:pt idx="4">
                  <c:v>Totalmente de acuerdo</c:v>
                </c:pt>
                <c:pt idx="5">
                  <c:v>Total</c:v>
                </c:pt>
              </c:strCache>
            </c:strRef>
          </c:cat>
          <c:val>
            <c:numRef>
              <c:f>Hoja1!$C$18:$H$18</c:f>
              <c:numCache>
                <c:formatCode>0.00%</c:formatCode>
                <c:ptCount val="6"/>
                <c:pt idx="0">
                  <c:v>0.1</c:v>
                </c:pt>
                <c:pt idx="1">
                  <c:v>8.3000000000000004E-2</c:v>
                </c:pt>
                <c:pt idx="2">
                  <c:v>0.15</c:v>
                </c:pt>
                <c:pt idx="3">
                  <c:v>0.41699999999999998</c:v>
                </c:pt>
                <c:pt idx="4">
                  <c:v>0.25</c:v>
                </c:pt>
                <c:pt idx="5">
                  <c:v>1</c:v>
                </c:pt>
              </c:numCache>
            </c:numRef>
          </c:val>
          <c:extLst>
            <c:ext xmlns:c16="http://schemas.microsoft.com/office/drawing/2014/chart" uri="{C3380CC4-5D6E-409C-BE32-E72D297353CC}">
              <c16:uniqueId val="{00000003-B600-4B46-84D3-19CE999E6C86}"/>
            </c:ext>
          </c:extLst>
        </c:ser>
        <c:dLbls>
          <c:dLblPos val="ctr"/>
          <c:showLegendKey val="0"/>
          <c:showVal val="1"/>
          <c:showCatName val="0"/>
          <c:showSerName val="0"/>
          <c:showPercent val="0"/>
          <c:showBubbleSize val="0"/>
        </c:dLbls>
        <c:gapWidth val="150"/>
        <c:overlap val="100"/>
        <c:axId val="717017728"/>
        <c:axId val="717023168"/>
      </c:barChart>
      <c:catAx>
        <c:axId val="7170177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717023168"/>
        <c:crosses val="autoZero"/>
        <c:auto val="1"/>
        <c:lblAlgn val="ctr"/>
        <c:lblOffset val="100"/>
        <c:noMultiLvlLbl val="0"/>
      </c:catAx>
      <c:valAx>
        <c:axId val="717023168"/>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7170177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w="28575">
      <a:solidFill>
        <a:schemeClr val="accent2"/>
      </a:solidFill>
    </a:ln>
    <a:effectLst/>
  </c:spPr>
  <c:txPr>
    <a:bodyPr/>
    <a:lstStyle/>
    <a:p>
      <a:pPr>
        <a:defRPr/>
      </a:pPr>
      <a:endParaRPr lang="es-PE"/>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s-PE"/>
              <a:t>Intención de Uso</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s-PE"/>
        </a:p>
      </c:txPr>
    </c:title>
    <c:autoTitleDeleted val="0"/>
    <c:plotArea>
      <c:layout/>
      <c:barChart>
        <c:barDir val="col"/>
        <c:grouping val="percentStacked"/>
        <c:varyColors val="0"/>
        <c:ser>
          <c:idx val="0"/>
          <c:order val="0"/>
          <c:tx>
            <c:strRef>
              <c:f>Hoja1!$B$20</c:f>
              <c:strCache>
                <c:ptCount val="1"/>
                <c:pt idx="0">
                  <c:v>10. Tengo la intensión de usar el aplicativo web con frecuencia para el registro de ventas y obtencion de la boleta electronica.</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Hoja1!$C$19:$H$19</c:f>
              <c:strCache>
                <c:ptCount val="6"/>
                <c:pt idx="0">
                  <c:v>Totalmente en desacuerdo</c:v>
                </c:pt>
                <c:pt idx="1">
                  <c:v>Muy en desacuerdo</c:v>
                </c:pt>
                <c:pt idx="2">
                  <c:v>En desacuerdo</c:v>
                </c:pt>
                <c:pt idx="3">
                  <c:v>De acuerdo</c:v>
                </c:pt>
                <c:pt idx="4">
                  <c:v>Totalmente de acuerdo</c:v>
                </c:pt>
                <c:pt idx="5">
                  <c:v>Total</c:v>
                </c:pt>
              </c:strCache>
            </c:strRef>
          </c:cat>
          <c:val>
            <c:numRef>
              <c:f>Hoja1!$C$20:$H$20</c:f>
              <c:numCache>
                <c:formatCode>General</c:formatCode>
                <c:ptCount val="6"/>
                <c:pt idx="0">
                  <c:v>0</c:v>
                </c:pt>
                <c:pt idx="1">
                  <c:v>0</c:v>
                </c:pt>
                <c:pt idx="2">
                  <c:v>0</c:v>
                </c:pt>
                <c:pt idx="3">
                  <c:v>1</c:v>
                </c:pt>
                <c:pt idx="4">
                  <c:v>19</c:v>
                </c:pt>
                <c:pt idx="5">
                  <c:v>20</c:v>
                </c:pt>
              </c:numCache>
            </c:numRef>
          </c:val>
          <c:extLst>
            <c:ext xmlns:c16="http://schemas.microsoft.com/office/drawing/2014/chart" uri="{C3380CC4-5D6E-409C-BE32-E72D297353CC}">
              <c16:uniqueId val="{00000000-E68F-4E2F-98E7-5954EF6F3AF0}"/>
            </c:ext>
          </c:extLst>
        </c:ser>
        <c:ser>
          <c:idx val="1"/>
          <c:order val="1"/>
          <c:tx>
            <c:strRef>
              <c:f>Hoja1!$B$21</c:f>
              <c:strCache>
                <c:ptCount val="1"/>
                <c:pt idx="0">
                  <c:v>Porcentaje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800000"/>
              </a:lightRig>
            </a:scene3d>
            <a:sp3d prstMaterial="matte">
              <a:bevelT h="200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s-PE"/>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Hoja1!$C$19:$H$19</c:f>
              <c:strCache>
                <c:ptCount val="6"/>
                <c:pt idx="0">
                  <c:v>Totalmente en desacuerdo</c:v>
                </c:pt>
                <c:pt idx="1">
                  <c:v>Muy en desacuerdo</c:v>
                </c:pt>
                <c:pt idx="2">
                  <c:v>En desacuerdo</c:v>
                </c:pt>
                <c:pt idx="3">
                  <c:v>De acuerdo</c:v>
                </c:pt>
                <c:pt idx="4">
                  <c:v>Totalmente de acuerdo</c:v>
                </c:pt>
                <c:pt idx="5">
                  <c:v>Total</c:v>
                </c:pt>
              </c:strCache>
            </c:strRef>
          </c:cat>
          <c:val>
            <c:numRef>
              <c:f>Hoja1!$C$21:$H$21</c:f>
              <c:numCache>
                <c:formatCode>0.00%</c:formatCode>
                <c:ptCount val="6"/>
                <c:pt idx="0">
                  <c:v>0</c:v>
                </c:pt>
                <c:pt idx="1">
                  <c:v>0</c:v>
                </c:pt>
                <c:pt idx="2">
                  <c:v>0</c:v>
                </c:pt>
                <c:pt idx="3">
                  <c:v>0.05</c:v>
                </c:pt>
                <c:pt idx="4">
                  <c:v>0.95</c:v>
                </c:pt>
                <c:pt idx="5">
                  <c:v>1</c:v>
                </c:pt>
              </c:numCache>
            </c:numRef>
          </c:val>
          <c:extLst>
            <c:ext xmlns:c16="http://schemas.microsoft.com/office/drawing/2014/chart" uri="{C3380CC4-5D6E-409C-BE32-E72D297353CC}">
              <c16:uniqueId val="{00000001-E68F-4E2F-98E7-5954EF6F3AF0}"/>
            </c:ext>
          </c:extLst>
        </c:ser>
        <c:dLbls>
          <c:dLblPos val="ctr"/>
          <c:showLegendKey val="0"/>
          <c:showVal val="1"/>
          <c:showCatName val="0"/>
          <c:showSerName val="0"/>
          <c:showPercent val="0"/>
          <c:showBubbleSize val="0"/>
        </c:dLbls>
        <c:gapWidth val="150"/>
        <c:overlap val="100"/>
        <c:axId val="545432928"/>
        <c:axId val="545434560"/>
      </c:barChart>
      <c:catAx>
        <c:axId val="5454329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545434560"/>
        <c:crosses val="autoZero"/>
        <c:auto val="1"/>
        <c:lblAlgn val="ctr"/>
        <c:lblOffset val="100"/>
        <c:noMultiLvlLbl val="0"/>
      </c:catAx>
      <c:valAx>
        <c:axId val="545434560"/>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crossAx val="545432928"/>
        <c:crosses val="autoZero"/>
        <c:crossBetween val="between"/>
      </c:valAx>
      <c:spPr>
        <a:noFill/>
        <a:ln>
          <a:noFill/>
        </a:ln>
        <a:effectLst/>
      </c:spPr>
    </c:plotArea>
    <c:legend>
      <c:legendPos val="b"/>
      <c:layout>
        <c:manualLayout>
          <c:xMode val="edge"/>
          <c:yMode val="edge"/>
          <c:x val="7.0516404199475066E-2"/>
          <c:y val="0.76793817439486733"/>
          <c:w val="0.8534116360454943"/>
          <c:h val="0.1996544181977252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s-P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w="28575">
      <a:solidFill>
        <a:schemeClr val="accent2"/>
      </a:solidFill>
    </a:ln>
    <a:effectLst/>
  </c:spPr>
  <c:txPr>
    <a:bodyPr/>
    <a:lstStyle/>
    <a:p>
      <a:pPr>
        <a:defRPr/>
      </a:pPr>
      <a:endParaRPr lang="es-P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02030E-A4F5-4C9F-8755-33980CE525CB}" type="datetimeFigureOut">
              <a:rPr lang="es-ES" smtClean="0"/>
              <a:t>01/12/2021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AF287-26F6-41A9-9208-049938EA020F}" type="slidenum">
              <a:rPr lang="es-ES" smtClean="0"/>
              <a:t>‹Nº›</a:t>
            </a:fld>
            <a:endParaRPr lang="es-ES"/>
          </a:p>
        </p:txBody>
      </p:sp>
    </p:spTree>
    <p:extLst>
      <p:ext uri="{BB962C8B-B14F-4D97-AF65-F5344CB8AC3E}">
        <p14:creationId xmlns:p14="http://schemas.microsoft.com/office/powerpoint/2010/main" val="3008207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b="1" i="1">
                <a:latin typeface="Arial" pitchFamily="34" charset="0"/>
                <a:cs typeface="Arial" pitchFamily="34" charset="0"/>
              </a:rPr>
              <a:t>NOTA:</a:t>
            </a:r>
          </a:p>
          <a:p>
            <a:pPr rtl="0"/>
            <a:r>
              <a:rPr lang="es-ES" i="1">
                <a:latin typeface="Arial" pitchFamily="34" charset="0"/>
                <a:cs typeface="Arial" pitchFamily="34" charset="0"/>
              </a:rPr>
              <a:t>Para cambiar la imagen de esta diapositiva, seleccione la imagen y elimínela. Después, haga clic en el icono Imágenes del marcador de posición para insertar su propia imagen.</a:t>
            </a:r>
          </a:p>
        </p:txBody>
      </p:sp>
      <p:sp>
        <p:nvSpPr>
          <p:cNvPr id="4" name="Marcador de número de diapositiva 3"/>
          <p:cNvSpPr>
            <a:spLocks noGrp="1"/>
          </p:cNvSpPr>
          <p:nvPr>
            <p:ph type="sldNum" sz="quarter" idx="10"/>
          </p:nvPr>
        </p:nvSpPr>
        <p:spPr/>
        <p:txBody>
          <a:bodyPr rtlCol="0"/>
          <a:lstStyle/>
          <a:p>
            <a:pPr rtl="0"/>
            <a:fld id="{0A3C37BE-C303-496D-B5CD-85F2937540FC}" type="slidenum">
              <a:rPr lang="es-ES" smtClean="0"/>
              <a:t>1</a:t>
            </a:fld>
            <a:endParaRPr lang="es-ES"/>
          </a:p>
        </p:txBody>
      </p:sp>
    </p:spTree>
    <p:extLst>
      <p:ext uri="{BB962C8B-B14F-4D97-AF65-F5344CB8AC3E}">
        <p14:creationId xmlns:p14="http://schemas.microsoft.com/office/powerpoint/2010/main" val="1410638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10</a:t>
            </a:fld>
            <a:endParaRPr lang="es-ES"/>
          </a:p>
        </p:txBody>
      </p:sp>
    </p:spTree>
    <p:extLst>
      <p:ext uri="{BB962C8B-B14F-4D97-AF65-F5344CB8AC3E}">
        <p14:creationId xmlns:p14="http://schemas.microsoft.com/office/powerpoint/2010/main" val="1567853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11</a:t>
            </a:fld>
            <a:endParaRPr lang="es-ES"/>
          </a:p>
        </p:txBody>
      </p:sp>
    </p:spTree>
    <p:extLst>
      <p:ext uri="{BB962C8B-B14F-4D97-AF65-F5344CB8AC3E}">
        <p14:creationId xmlns:p14="http://schemas.microsoft.com/office/powerpoint/2010/main" val="4048275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12</a:t>
            </a:fld>
            <a:endParaRPr lang="es-ES"/>
          </a:p>
        </p:txBody>
      </p:sp>
    </p:spTree>
    <p:extLst>
      <p:ext uri="{BB962C8B-B14F-4D97-AF65-F5344CB8AC3E}">
        <p14:creationId xmlns:p14="http://schemas.microsoft.com/office/powerpoint/2010/main" val="1518654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13</a:t>
            </a:fld>
            <a:endParaRPr lang="es-ES"/>
          </a:p>
        </p:txBody>
      </p:sp>
    </p:spTree>
    <p:extLst>
      <p:ext uri="{BB962C8B-B14F-4D97-AF65-F5344CB8AC3E}">
        <p14:creationId xmlns:p14="http://schemas.microsoft.com/office/powerpoint/2010/main" val="2559536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14</a:t>
            </a:fld>
            <a:endParaRPr lang="es-ES"/>
          </a:p>
        </p:txBody>
      </p:sp>
    </p:spTree>
    <p:extLst>
      <p:ext uri="{BB962C8B-B14F-4D97-AF65-F5344CB8AC3E}">
        <p14:creationId xmlns:p14="http://schemas.microsoft.com/office/powerpoint/2010/main" val="31124823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15</a:t>
            </a:fld>
            <a:endParaRPr lang="es-ES"/>
          </a:p>
        </p:txBody>
      </p:sp>
    </p:spTree>
    <p:extLst>
      <p:ext uri="{BB962C8B-B14F-4D97-AF65-F5344CB8AC3E}">
        <p14:creationId xmlns:p14="http://schemas.microsoft.com/office/powerpoint/2010/main" val="3420240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16</a:t>
            </a:fld>
            <a:endParaRPr lang="es-ES"/>
          </a:p>
        </p:txBody>
      </p:sp>
    </p:spTree>
    <p:extLst>
      <p:ext uri="{BB962C8B-B14F-4D97-AF65-F5344CB8AC3E}">
        <p14:creationId xmlns:p14="http://schemas.microsoft.com/office/powerpoint/2010/main" val="42101800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17</a:t>
            </a:fld>
            <a:endParaRPr lang="es-ES"/>
          </a:p>
        </p:txBody>
      </p:sp>
    </p:spTree>
    <p:extLst>
      <p:ext uri="{BB962C8B-B14F-4D97-AF65-F5344CB8AC3E}">
        <p14:creationId xmlns:p14="http://schemas.microsoft.com/office/powerpoint/2010/main" val="13960395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18</a:t>
            </a:fld>
            <a:endParaRPr lang="es-ES"/>
          </a:p>
        </p:txBody>
      </p:sp>
    </p:spTree>
    <p:extLst>
      <p:ext uri="{BB962C8B-B14F-4D97-AF65-F5344CB8AC3E}">
        <p14:creationId xmlns:p14="http://schemas.microsoft.com/office/powerpoint/2010/main" val="21112802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19</a:t>
            </a:fld>
            <a:endParaRPr lang="es-ES"/>
          </a:p>
        </p:txBody>
      </p:sp>
    </p:spTree>
    <p:extLst>
      <p:ext uri="{BB962C8B-B14F-4D97-AF65-F5344CB8AC3E}">
        <p14:creationId xmlns:p14="http://schemas.microsoft.com/office/powerpoint/2010/main" val="1537680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a:t>
            </a:fld>
            <a:endParaRPr lang="es-ES"/>
          </a:p>
        </p:txBody>
      </p:sp>
    </p:spTree>
    <p:extLst>
      <p:ext uri="{BB962C8B-B14F-4D97-AF65-F5344CB8AC3E}">
        <p14:creationId xmlns:p14="http://schemas.microsoft.com/office/powerpoint/2010/main" val="31434613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20</a:t>
            </a:fld>
            <a:endParaRPr lang="es-ES"/>
          </a:p>
        </p:txBody>
      </p:sp>
    </p:spTree>
    <p:extLst>
      <p:ext uri="{BB962C8B-B14F-4D97-AF65-F5344CB8AC3E}">
        <p14:creationId xmlns:p14="http://schemas.microsoft.com/office/powerpoint/2010/main" val="2576634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21</a:t>
            </a:fld>
            <a:endParaRPr lang="es-ES"/>
          </a:p>
        </p:txBody>
      </p:sp>
    </p:spTree>
    <p:extLst>
      <p:ext uri="{BB962C8B-B14F-4D97-AF65-F5344CB8AC3E}">
        <p14:creationId xmlns:p14="http://schemas.microsoft.com/office/powerpoint/2010/main" val="17723283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22</a:t>
            </a:fld>
            <a:endParaRPr lang="es-ES"/>
          </a:p>
        </p:txBody>
      </p:sp>
    </p:spTree>
    <p:extLst>
      <p:ext uri="{BB962C8B-B14F-4D97-AF65-F5344CB8AC3E}">
        <p14:creationId xmlns:p14="http://schemas.microsoft.com/office/powerpoint/2010/main" val="5780770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23</a:t>
            </a:fld>
            <a:endParaRPr lang="es-ES"/>
          </a:p>
        </p:txBody>
      </p:sp>
    </p:spTree>
    <p:extLst>
      <p:ext uri="{BB962C8B-B14F-4D97-AF65-F5344CB8AC3E}">
        <p14:creationId xmlns:p14="http://schemas.microsoft.com/office/powerpoint/2010/main" val="36811521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24</a:t>
            </a:fld>
            <a:endParaRPr lang="es-ES"/>
          </a:p>
        </p:txBody>
      </p:sp>
    </p:spTree>
    <p:extLst>
      <p:ext uri="{BB962C8B-B14F-4D97-AF65-F5344CB8AC3E}">
        <p14:creationId xmlns:p14="http://schemas.microsoft.com/office/powerpoint/2010/main" val="34334701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25</a:t>
            </a:fld>
            <a:endParaRPr lang="es-ES"/>
          </a:p>
        </p:txBody>
      </p:sp>
    </p:spTree>
    <p:extLst>
      <p:ext uri="{BB962C8B-B14F-4D97-AF65-F5344CB8AC3E}">
        <p14:creationId xmlns:p14="http://schemas.microsoft.com/office/powerpoint/2010/main" val="22415339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26</a:t>
            </a:fld>
            <a:endParaRPr lang="es-ES"/>
          </a:p>
        </p:txBody>
      </p:sp>
    </p:spTree>
    <p:extLst>
      <p:ext uri="{BB962C8B-B14F-4D97-AF65-F5344CB8AC3E}">
        <p14:creationId xmlns:p14="http://schemas.microsoft.com/office/powerpoint/2010/main" val="28391432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27</a:t>
            </a:fld>
            <a:endParaRPr lang="es-ES"/>
          </a:p>
        </p:txBody>
      </p:sp>
    </p:spTree>
    <p:extLst>
      <p:ext uri="{BB962C8B-B14F-4D97-AF65-F5344CB8AC3E}">
        <p14:creationId xmlns:p14="http://schemas.microsoft.com/office/powerpoint/2010/main" val="5133417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28</a:t>
            </a:fld>
            <a:endParaRPr lang="es-ES"/>
          </a:p>
        </p:txBody>
      </p:sp>
    </p:spTree>
    <p:extLst>
      <p:ext uri="{BB962C8B-B14F-4D97-AF65-F5344CB8AC3E}">
        <p14:creationId xmlns:p14="http://schemas.microsoft.com/office/powerpoint/2010/main" val="32896295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29</a:t>
            </a:fld>
            <a:endParaRPr lang="es-ES"/>
          </a:p>
        </p:txBody>
      </p:sp>
    </p:spTree>
    <p:extLst>
      <p:ext uri="{BB962C8B-B14F-4D97-AF65-F5344CB8AC3E}">
        <p14:creationId xmlns:p14="http://schemas.microsoft.com/office/powerpoint/2010/main" val="4170845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a:t>
            </a:fld>
            <a:endParaRPr lang="es-ES"/>
          </a:p>
        </p:txBody>
      </p:sp>
    </p:spTree>
    <p:extLst>
      <p:ext uri="{BB962C8B-B14F-4D97-AF65-F5344CB8AC3E}">
        <p14:creationId xmlns:p14="http://schemas.microsoft.com/office/powerpoint/2010/main" val="25163811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30</a:t>
            </a:fld>
            <a:endParaRPr lang="es-ES"/>
          </a:p>
        </p:txBody>
      </p:sp>
    </p:spTree>
    <p:extLst>
      <p:ext uri="{BB962C8B-B14F-4D97-AF65-F5344CB8AC3E}">
        <p14:creationId xmlns:p14="http://schemas.microsoft.com/office/powerpoint/2010/main" val="11041742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31</a:t>
            </a:fld>
            <a:endParaRPr lang="es-ES"/>
          </a:p>
        </p:txBody>
      </p:sp>
    </p:spTree>
    <p:extLst>
      <p:ext uri="{BB962C8B-B14F-4D97-AF65-F5344CB8AC3E}">
        <p14:creationId xmlns:p14="http://schemas.microsoft.com/office/powerpoint/2010/main" val="31433061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32</a:t>
            </a:fld>
            <a:endParaRPr lang="es-ES"/>
          </a:p>
        </p:txBody>
      </p:sp>
    </p:spTree>
    <p:extLst>
      <p:ext uri="{BB962C8B-B14F-4D97-AF65-F5344CB8AC3E}">
        <p14:creationId xmlns:p14="http://schemas.microsoft.com/office/powerpoint/2010/main" val="40439730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33</a:t>
            </a:fld>
            <a:endParaRPr lang="es-ES"/>
          </a:p>
        </p:txBody>
      </p:sp>
    </p:spTree>
    <p:extLst>
      <p:ext uri="{BB962C8B-B14F-4D97-AF65-F5344CB8AC3E}">
        <p14:creationId xmlns:p14="http://schemas.microsoft.com/office/powerpoint/2010/main" val="24300746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34</a:t>
            </a:fld>
            <a:endParaRPr lang="es-ES"/>
          </a:p>
        </p:txBody>
      </p:sp>
    </p:spTree>
    <p:extLst>
      <p:ext uri="{BB962C8B-B14F-4D97-AF65-F5344CB8AC3E}">
        <p14:creationId xmlns:p14="http://schemas.microsoft.com/office/powerpoint/2010/main" val="28557133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35</a:t>
            </a:fld>
            <a:endParaRPr lang="es-ES"/>
          </a:p>
        </p:txBody>
      </p:sp>
    </p:spTree>
    <p:extLst>
      <p:ext uri="{BB962C8B-B14F-4D97-AF65-F5344CB8AC3E}">
        <p14:creationId xmlns:p14="http://schemas.microsoft.com/office/powerpoint/2010/main" val="27409815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36</a:t>
            </a:fld>
            <a:endParaRPr lang="es-ES"/>
          </a:p>
        </p:txBody>
      </p:sp>
    </p:spTree>
    <p:extLst>
      <p:ext uri="{BB962C8B-B14F-4D97-AF65-F5344CB8AC3E}">
        <p14:creationId xmlns:p14="http://schemas.microsoft.com/office/powerpoint/2010/main" val="371230432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37</a:t>
            </a:fld>
            <a:endParaRPr lang="es-ES"/>
          </a:p>
        </p:txBody>
      </p:sp>
    </p:spTree>
    <p:extLst>
      <p:ext uri="{BB962C8B-B14F-4D97-AF65-F5344CB8AC3E}">
        <p14:creationId xmlns:p14="http://schemas.microsoft.com/office/powerpoint/2010/main" val="974572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38</a:t>
            </a:fld>
            <a:endParaRPr lang="es-ES"/>
          </a:p>
        </p:txBody>
      </p:sp>
    </p:spTree>
    <p:extLst>
      <p:ext uri="{BB962C8B-B14F-4D97-AF65-F5344CB8AC3E}">
        <p14:creationId xmlns:p14="http://schemas.microsoft.com/office/powerpoint/2010/main" val="27447949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39</a:t>
            </a:fld>
            <a:endParaRPr lang="es-ES"/>
          </a:p>
        </p:txBody>
      </p:sp>
    </p:spTree>
    <p:extLst>
      <p:ext uri="{BB962C8B-B14F-4D97-AF65-F5344CB8AC3E}">
        <p14:creationId xmlns:p14="http://schemas.microsoft.com/office/powerpoint/2010/main" val="1120095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a:t>
            </a:fld>
            <a:endParaRPr lang="es-ES"/>
          </a:p>
        </p:txBody>
      </p:sp>
    </p:spTree>
    <p:extLst>
      <p:ext uri="{BB962C8B-B14F-4D97-AF65-F5344CB8AC3E}">
        <p14:creationId xmlns:p14="http://schemas.microsoft.com/office/powerpoint/2010/main" val="37778266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40</a:t>
            </a:fld>
            <a:endParaRPr lang="es-ES"/>
          </a:p>
        </p:txBody>
      </p:sp>
    </p:spTree>
    <p:extLst>
      <p:ext uri="{BB962C8B-B14F-4D97-AF65-F5344CB8AC3E}">
        <p14:creationId xmlns:p14="http://schemas.microsoft.com/office/powerpoint/2010/main" val="13560894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41</a:t>
            </a:fld>
            <a:endParaRPr lang="es-ES"/>
          </a:p>
        </p:txBody>
      </p:sp>
    </p:spTree>
    <p:extLst>
      <p:ext uri="{BB962C8B-B14F-4D97-AF65-F5344CB8AC3E}">
        <p14:creationId xmlns:p14="http://schemas.microsoft.com/office/powerpoint/2010/main" val="14674455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42</a:t>
            </a:fld>
            <a:endParaRPr lang="es-ES"/>
          </a:p>
        </p:txBody>
      </p:sp>
    </p:spTree>
    <p:extLst>
      <p:ext uri="{BB962C8B-B14F-4D97-AF65-F5344CB8AC3E}">
        <p14:creationId xmlns:p14="http://schemas.microsoft.com/office/powerpoint/2010/main" val="15853524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43</a:t>
            </a:fld>
            <a:endParaRPr lang="es-ES"/>
          </a:p>
        </p:txBody>
      </p:sp>
    </p:spTree>
    <p:extLst>
      <p:ext uri="{BB962C8B-B14F-4D97-AF65-F5344CB8AC3E}">
        <p14:creationId xmlns:p14="http://schemas.microsoft.com/office/powerpoint/2010/main" val="18274008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44</a:t>
            </a:fld>
            <a:endParaRPr lang="es-ES"/>
          </a:p>
        </p:txBody>
      </p:sp>
    </p:spTree>
    <p:extLst>
      <p:ext uri="{BB962C8B-B14F-4D97-AF65-F5344CB8AC3E}">
        <p14:creationId xmlns:p14="http://schemas.microsoft.com/office/powerpoint/2010/main" val="37466179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45</a:t>
            </a:fld>
            <a:endParaRPr lang="es-ES"/>
          </a:p>
        </p:txBody>
      </p:sp>
    </p:spTree>
    <p:extLst>
      <p:ext uri="{BB962C8B-B14F-4D97-AF65-F5344CB8AC3E}">
        <p14:creationId xmlns:p14="http://schemas.microsoft.com/office/powerpoint/2010/main" val="39830013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46</a:t>
            </a:fld>
            <a:endParaRPr lang="es-ES"/>
          </a:p>
        </p:txBody>
      </p:sp>
    </p:spTree>
    <p:extLst>
      <p:ext uri="{BB962C8B-B14F-4D97-AF65-F5344CB8AC3E}">
        <p14:creationId xmlns:p14="http://schemas.microsoft.com/office/powerpoint/2010/main" val="1058388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5</a:t>
            </a:fld>
            <a:endParaRPr lang="es-ES"/>
          </a:p>
        </p:txBody>
      </p:sp>
    </p:spTree>
    <p:extLst>
      <p:ext uri="{BB962C8B-B14F-4D97-AF65-F5344CB8AC3E}">
        <p14:creationId xmlns:p14="http://schemas.microsoft.com/office/powerpoint/2010/main" val="3194180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6</a:t>
            </a:fld>
            <a:endParaRPr lang="es-ES"/>
          </a:p>
        </p:txBody>
      </p:sp>
    </p:spTree>
    <p:extLst>
      <p:ext uri="{BB962C8B-B14F-4D97-AF65-F5344CB8AC3E}">
        <p14:creationId xmlns:p14="http://schemas.microsoft.com/office/powerpoint/2010/main" val="4009860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7</a:t>
            </a:fld>
            <a:endParaRPr lang="es-ES"/>
          </a:p>
        </p:txBody>
      </p:sp>
    </p:spTree>
    <p:extLst>
      <p:ext uri="{BB962C8B-B14F-4D97-AF65-F5344CB8AC3E}">
        <p14:creationId xmlns:p14="http://schemas.microsoft.com/office/powerpoint/2010/main" val="1300072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8</a:t>
            </a:fld>
            <a:endParaRPr lang="es-ES"/>
          </a:p>
        </p:txBody>
      </p:sp>
    </p:spTree>
    <p:extLst>
      <p:ext uri="{BB962C8B-B14F-4D97-AF65-F5344CB8AC3E}">
        <p14:creationId xmlns:p14="http://schemas.microsoft.com/office/powerpoint/2010/main" val="3121370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0A3C37BE-C303-496D-B5CD-85F2937540FC}" type="slidenum">
              <a:rPr lang="es-ES" smtClean="0"/>
              <a:t>9</a:t>
            </a:fld>
            <a:endParaRPr lang="es-ES"/>
          </a:p>
        </p:txBody>
      </p:sp>
    </p:spTree>
    <p:extLst>
      <p:ext uri="{BB962C8B-B14F-4D97-AF65-F5344CB8AC3E}">
        <p14:creationId xmlns:p14="http://schemas.microsoft.com/office/powerpoint/2010/main" val="123548791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8" name="Rectángulo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pic>
        <p:nvPicPr>
          <p:cNvPr id="11" name="Imagen 10"/>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4445" y="0"/>
            <a:ext cx="1747524" cy="2292094"/>
          </a:xfrm>
          <a:prstGeom prst="rect">
            <a:avLst/>
          </a:prstGeom>
        </p:spPr>
      </p:pic>
      <p:sp>
        <p:nvSpPr>
          <p:cNvPr id="2" name="Título 1"/>
          <p:cNvSpPr>
            <a:spLocks noGrp="1"/>
          </p:cNvSpPr>
          <p:nvPr>
            <p:ph type="ctrTitle"/>
          </p:nvPr>
        </p:nvSpPr>
        <p:spPr>
          <a:xfrm>
            <a:off x="1104900" y="2292094"/>
            <a:ext cx="10096500" cy="2219691"/>
          </a:xfrm>
        </p:spPr>
        <p:txBody>
          <a:bodyPr rtlCol="0" anchor="ctr">
            <a:normAutofit/>
          </a:bodyPr>
          <a:lstStyle>
            <a:lvl1pPr algn="l">
              <a:defRPr sz="4400" cap="all" baseline="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1104898" y="4511784"/>
            <a:ext cx="10096501" cy="955565"/>
          </a:xfrm>
        </p:spPr>
        <p:txBody>
          <a:bodyPr rtlCol="0">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7" name="Rectángulo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fecha 3"/>
          <p:cNvSpPr>
            <a:spLocks noGrp="1"/>
          </p:cNvSpPr>
          <p:nvPr>
            <p:ph type="dt" sz="half" idx="10"/>
          </p:nvPr>
        </p:nvSpPr>
        <p:spPr/>
        <p:txBody>
          <a:bodyPr rtlCol="0"/>
          <a:lstStyle>
            <a:lvl1pPr>
              <a:defRPr baseline="0">
                <a:solidFill>
                  <a:schemeClr val="tx1">
                    <a:lumMod val="20000"/>
                    <a:lumOff val="80000"/>
                  </a:schemeClr>
                </a:solidFill>
              </a:defRPr>
            </a:lvl1pPr>
          </a:lstStyle>
          <a:p>
            <a:fld id="{393E8D15-37CE-49B3-A64C-677F196B9334}" type="datetimeFigureOut">
              <a:rPr lang="es-ES" smtClean="0"/>
              <a:t>01/12/2021</a:t>
            </a:fld>
            <a:endParaRPr lang="es-ES"/>
          </a:p>
        </p:txBody>
      </p:sp>
      <p:sp>
        <p:nvSpPr>
          <p:cNvPr id="5" name="Marcador de pie de página 4"/>
          <p:cNvSpPr>
            <a:spLocks noGrp="1"/>
          </p:cNvSpPr>
          <p:nvPr>
            <p:ph type="ftr" sz="quarter" idx="11"/>
          </p:nvPr>
        </p:nvSpPr>
        <p:spPr/>
        <p:txBody>
          <a:bodyPr rtlCol="0"/>
          <a:lstStyle>
            <a:lvl1pPr>
              <a:defRPr baseline="0">
                <a:solidFill>
                  <a:schemeClr val="tx1">
                    <a:lumMod val="20000"/>
                    <a:lumOff val="80000"/>
                  </a:schemeClr>
                </a:solidFill>
              </a:defRPr>
            </a:lvl1pPr>
          </a:lstStyle>
          <a:p>
            <a:endParaRPr lang="es-ES"/>
          </a:p>
        </p:txBody>
      </p:sp>
      <p:sp>
        <p:nvSpPr>
          <p:cNvPr id="6" name="Marcador de número de diapositiva 5"/>
          <p:cNvSpPr>
            <a:spLocks noGrp="1"/>
          </p:cNvSpPr>
          <p:nvPr>
            <p:ph type="sldNum" sz="quarter" idx="12"/>
          </p:nvPr>
        </p:nvSpPr>
        <p:spPr/>
        <p:txBody>
          <a:bodyPr rtlCol="0"/>
          <a:lstStyle>
            <a:lvl1pPr>
              <a:defRPr baseline="0">
                <a:solidFill>
                  <a:schemeClr val="tx1">
                    <a:lumMod val="20000"/>
                    <a:lumOff val="80000"/>
                  </a:schemeClr>
                </a:solidFill>
              </a:defRPr>
            </a:lvl1pPr>
          </a:lstStyle>
          <a:p>
            <a:fld id="{5A2C0B47-3B87-447B-91D8-AEAF92600773}" type="slidenum">
              <a:rPr lang="es-ES" smtClean="0"/>
              <a:t>‹Nº›</a:t>
            </a:fld>
            <a:endParaRPr lang="es-ES"/>
          </a:p>
        </p:txBody>
      </p:sp>
    </p:spTree>
    <p:extLst>
      <p:ext uri="{BB962C8B-B14F-4D97-AF65-F5344CB8AC3E}">
        <p14:creationId xmlns:p14="http://schemas.microsoft.com/office/powerpoint/2010/main" val="3445499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chor="b"/>
          <a:lstStyle>
            <a:lvl1pPr>
              <a:defRPr sz="3200"/>
            </a:lvl1pPr>
          </a:lstStyle>
          <a:p>
            <a:pPr rtl="0"/>
            <a:r>
              <a:rPr lang="es-ES" noProof="0"/>
              <a:t>Haga clic para modificar el estilo de título del patrón</a:t>
            </a:r>
          </a:p>
        </p:txBody>
      </p:sp>
      <p:sp>
        <p:nvSpPr>
          <p:cNvPr id="4" name="Marcador de texto 3"/>
          <p:cNvSpPr>
            <a:spLocks noGrp="1"/>
          </p:cNvSpPr>
          <p:nvPr>
            <p:ph type="body" sz="half" idx="2"/>
          </p:nvPr>
        </p:nvSpPr>
        <p:spPr>
          <a:xfrm>
            <a:off x="1104900" y="1600200"/>
            <a:ext cx="3396996" cy="457200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el estilo de texto del patrón</a:t>
            </a:r>
          </a:p>
        </p:txBody>
      </p:sp>
      <p:sp>
        <p:nvSpPr>
          <p:cNvPr id="3" name="Marcador de posición de imagen 2" descr="Marcador de posición vacío para agregar una imagen. Haga clic en el marcador de posición y seleccione la imagen que desee agregar."/>
          <p:cNvSpPr>
            <a:spLocks noGrp="1"/>
          </p:cNvSpPr>
          <p:nvPr>
            <p:ph type="pic" idx="1"/>
          </p:nvPr>
        </p:nvSpPr>
        <p:spPr>
          <a:xfrm>
            <a:off x="4654671" y="1600199"/>
            <a:ext cx="6430912" cy="4572001"/>
          </a:xfrm>
        </p:spPr>
        <p:txBody>
          <a:bodyPr tIns="118872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5" name="Marcador de fecha 4"/>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6" name="Marcador de pie de página 5"/>
          <p:cNvSpPr>
            <a:spLocks noGrp="1"/>
          </p:cNvSpPr>
          <p:nvPr>
            <p:ph type="ftr" sz="quarter" idx="11"/>
          </p:nvPr>
        </p:nvSpPr>
        <p:spPr/>
        <p:txBody>
          <a:bodyPr rtlCol="0"/>
          <a:lstStyle/>
          <a:p>
            <a:endParaRPr lang="es-ES"/>
          </a:p>
        </p:txBody>
      </p:sp>
      <p:sp>
        <p:nvSpPr>
          <p:cNvPr id="7" name="Marcador de posición de número de diapositiva 6"/>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3396017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p:txBody>
          <a:bodyPr vert="eaVert"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5" name="Marcador de pie de página 4"/>
          <p:cNvSpPr>
            <a:spLocks noGrp="1"/>
          </p:cNvSpPr>
          <p:nvPr>
            <p:ph type="ftr" sz="quarter" idx="11"/>
          </p:nvPr>
        </p:nvSpPr>
        <p:spPr/>
        <p:txBody>
          <a:bodyPr rtlCol="0"/>
          <a:lstStyle/>
          <a:p>
            <a:endParaRPr lang="es-ES"/>
          </a:p>
        </p:txBody>
      </p:sp>
      <p:sp>
        <p:nvSpPr>
          <p:cNvPr id="6" name="Marcador de número de diapositiva 5"/>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202559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372600" y="365125"/>
            <a:ext cx="1714500" cy="5811838"/>
          </a:xfrm>
        </p:spPr>
        <p:txBody>
          <a:bodyPr vert="eaVert"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a:xfrm>
            <a:off x="1104900" y="365125"/>
            <a:ext cx="8098896" cy="5811838"/>
          </a:xfrm>
        </p:spPr>
        <p:txBody>
          <a:bodyPr vert="eaVert"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5" name="Marcador de pie de página 4"/>
          <p:cNvSpPr>
            <a:spLocks noGrp="1"/>
          </p:cNvSpPr>
          <p:nvPr>
            <p:ph type="ftr" sz="quarter" idx="11"/>
          </p:nvPr>
        </p:nvSpPr>
        <p:spPr/>
        <p:txBody>
          <a:bodyPr rtlCol="0"/>
          <a:lstStyle/>
          <a:p>
            <a:endParaRPr lang="es-ES"/>
          </a:p>
        </p:txBody>
      </p:sp>
      <p:sp>
        <p:nvSpPr>
          <p:cNvPr id="6" name="Marcador de número de diapositiva 5"/>
          <p:cNvSpPr>
            <a:spLocks noGrp="1"/>
          </p:cNvSpPr>
          <p:nvPr>
            <p:ph type="sldNum" sz="quarter" idx="12"/>
          </p:nvPr>
        </p:nvSpPr>
        <p:spPr/>
        <p:txBody>
          <a:bodyPr rtlCol="0"/>
          <a:lstStyle/>
          <a:p>
            <a:fld id="{5A2C0B47-3B87-447B-91D8-AEAF92600773}" type="slidenum">
              <a:rPr lang="es-ES" smtClean="0"/>
              <a:t>‹Nº›</a:t>
            </a:fld>
            <a:endParaRPr lang="es-ES"/>
          </a:p>
        </p:txBody>
      </p:sp>
      <p:grpSp>
        <p:nvGrpSpPr>
          <p:cNvPr id="7" name="Grupo 6"/>
          <p:cNvGrpSpPr/>
          <p:nvPr/>
        </p:nvGrpSpPr>
        <p:grpSpPr>
          <a:xfrm rot="5400000">
            <a:off x="6514047" y="3228843"/>
            <a:ext cx="5632704" cy="84403"/>
            <a:chOff x="1073150" y="1219201"/>
            <a:chExt cx="10058400" cy="63125"/>
          </a:xfrm>
        </p:grpSpPr>
        <p:cxnSp>
          <p:nvCxnSpPr>
            <p:cNvPr id="8" name="Conector recto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Conector recto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414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contenido 2"/>
          <p:cNvSpPr>
            <a:spLocks noGrp="1"/>
          </p:cNvSpPr>
          <p:nvPr>
            <p:ph idx="1"/>
          </p:nvPr>
        </p:nvSpPr>
        <p:spPr/>
        <p:txBody>
          <a:bodyPr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5" name="Marcador de pie de página 4"/>
          <p:cNvSpPr>
            <a:spLocks noGrp="1"/>
          </p:cNvSpPr>
          <p:nvPr>
            <p:ph type="ftr" sz="quarter" idx="11"/>
          </p:nvPr>
        </p:nvSpPr>
        <p:spPr/>
        <p:txBody>
          <a:bodyPr rtlCol="0"/>
          <a:lstStyle/>
          <a:p>
            <a:endParaRPr lang="es-ES"/>
          </a:p>
        </p:txBody>
      </p:sp>
      <p:sp>
        <p:nvSpPr>
          <p:cNvPr id="6" name="Marcador de número de diapositiva 5"/>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3378645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iapositiva de título con imagen">
    <p:spTree>
      <p:nvGrpSpPr>
        <p:cNvPr id="1" name=""/>
        <p:cNvGrpSpPr/>
        <p:nvPr/>
      </p:nvGrpSpPr>
      <p:grpSpPr>
        <a:xfrm>
          <a:off x="0" y="0"/>
          <a:ext cx="0" cy="0"/>
          <a:chOff x="0" y="0"/>
          <a:chExt cx="0" cy="0"/>
        </a:xfrm>
      </p:grpSpPr>
      <p:sp>
        <p:nvSpPr>
          <p:cNvPr id="2" name="Título 1"/>
          <p:cNvSpPr>
            <a:spLocks noGrp="1"/>
          </p:cNvSpPr>
          <p:nvPr>
            <p:ph type="ctrTitle"/>
          </p:nvPr>
        </p:nvSpPr>
        <p:spPr>
          <a:xfrm>
            <a:off x="1104900" y="2292094"/>
            <a:ext cx="5734050" cy="2219691"/>
          </a:xfrm>
        </p:spPr>
        <p:txBody>
          <a:bodyPr rtlCol="0" anchor="ctr">
            <a:normAutofit/>
          </a:bodyPr>
          <a:lstStyle>
            <a:lvl1pPr algn="l">
              <a:defRPr sz="4400" cap="all" baseline="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1104900" y="4511784"/>
            <a:ext cx="5734050" cy="955565"/>
          </a:xfrm>
        </p:spPr>
        <p:txBody>
          <a:bodyPr rtlCol="0">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11" name="Marcador de posición de imagen 10" descr="Marcador de posición vacío para agregar una imagen. Haga clic en el marcador de posición y seleccione la imagen que desee agregar."/>
          <p:cNvSpPr>
            <a:spLocks noGrp="1"/>
          </p:cNvSpPr>
          <p:nvPr>
            <p:ph type="pic" sz="quarter" idx="13"/>
          </p:nvPr>
        </p:nvSpPr>
        <p:spPr>
          <a:xfrm>
            <a:off x="6981063" y="1310656"/>
            <a:ext cx="5210937" cy="4208604"/>
          </a:xfrm>
          <a:solidFill>
            <a:schemeClr val="tx1">
              <a:lumMod val="20000"/>
              <a:lumOff val="80000"/>
            </a:schemeClr>
          </a:solidFill>
        </p:spPr>
        <p:txBody>
          <a:bodyPr tIns="1005840" rtlCol="0"/>
          <a:lstStyle>
            <a:lvl1pPr marL="0" indent="0" algn="ctr">
              <a:buNone/>
              <a:defRPr/>
            </a:lvl1pPr>
          </a:lstStyle>
          <a:p>
            <a:pPr rtl="0"/>
            <a:r>
              <a:rPr lang="es-ES" noProof="0"/>
              <a:t>Haga clic en el icono para agregar una imagen</a:t>
            </a:r>
          </a:p>
        </p:txBody>
      </p:sp>
      <p:sp>
        <p:nvSpPr>
          <p:cNvPr id="8" name="Rectángulo 7"/>
          <p:cNvSpPr/>
          <p:nvPr/>
        </p:nvSpPr>
        <p:spPr>
          <a:xfrm>
            <a:off x="0" y="0"/>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14" name="Grupo 13"/>
          <p:cNvGrpSpPr/>
          <p:nvPr/>
        </p:nvGrpSpPr>
        <p:grpSpPr>
          <a:xfrm>
            <a:off x="0" y="1143000"/>
            <a:ext cx="12192000" cy="63125"/>
            <a:chOff x="507492" y="1501519"/>
            <a:chExt cx="8129016" cy="63125"/>
          </a:xfrm>
        </p:grpSpPr>
        <p:cxnSp>
          <p:nvCxnSpPr>
            <p:cNvPr id="15" name="Conector recto 14"/>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pic>
        <p:nvPicPr>
          <p:cNvPr id="10" name="Imagen 9"/>
          <p:cNvPicPr>
            <a:picLocks noChangeAspect="1"/>
          </p:cNvPicPr>
          <p:nvPr/>
        </p:nvPicPr>
        <p:blipFill rotWithShape="1">
          <a:blip r:embed="rId2" cstate="print">
            <a:duotone>
              <a:schemeClr val="accent2">
                <a:shade val="45000"/>
                <a:satMod val="135000"/>
              </a:schemeClr>
              <a:prstClr val="white"/>
            </a:duotone>
            <a:extLst>
              <a:ext uri="{BEBA8EAE-BF5A-486C-A8C5-ECC9F3942E4B}">
                <a14:imgProps xmlns:a14="http://schemas.microsoft.com/office/drawing/2010/main">
                  <a14:imgLayer r:embed="rId3">
                    <a14:imgEffect>
                      <a14:saturation sat="30000"/>
                    </a14:imgEffect>
                  </a14:imgLayer>
                </a14:imgProps>
              </a:ext>
              <a:ext uri="{28A0092B-C50C-407E-A947-70E740481C1C}">
                <a14:useLocalDpi xmlns:a14="http://schemas.microsoft.com/office/drawing/2010/main" val="0"/>
              </a:ext>
            </a:extLst>
          </a:blip>
          <a:srcRect/>
          <a:stretch/>
        </p:blipFill>
        <p:spPr>
          <a:xfrm>
            <a:off x="1325880" y="0"/>
            <a:ext cx="1747524" cy="2292094"/>
          </a:xfrm>
          <a:prstGeom prst="rect">
            <a:avLst/>
          </a:prstGeom>
        </p:spPr>
      </p:pic>
      <p:grpSp>
        <p:nvGrpSpPr>
          <p:cNvPr id="13" name="Grupo 12"/>
          <p:cNvGrpSpPr/>
          <p:nvPr/>
        </p:nvGrpSpPr>
        <p:grpSpPr>
          <a:xfrm rot="10800000">
            <a:off x="0" y="5645510"/>
            <a:ext cx="12192000" cy="63125"/>
            <a:chOff x="507492" y="1501519"/>
            <a:chExt cx="8129016" cy="63125"/>
          </a:xfrm>
        </p:grpSpPr>
        <p:cxnSp>
          <p:nvCxnSpPr>
            <p:cNvPr id="17" name="Conector recto 16"/>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7" name="Rectángulo 6"/>
          <p:cNvSpPr/>
          <p:nvPr/>
        </p:nvSpPr>
        <p:spPr>
          <a:xfrm>
            <a:off x="0" y="5778124"/>
            <a:ext cx="12192000" cy="10798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421082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Encabezado de la sección">
    <p:spTree>
      <p:nvGrpSpPr>
        <p:cNvPr id="1" name=""/>
        <p:cNvGrpSpPr/>
        <p:nvPr/>
      </p:nvGrpSpPr>
      <p:grpSpPr>
        <a:xfrm>
          <a:off x="0" y="0"/>
          <a:ext cx="0" cy="0"/>
          <a:chOff x="0" y="0"/>
          <a:chExt cx="0" cy="0"/>
        </a:xfrm>
      </p:grpSpPr>
      <p:grpSp>
        <p:nvGrpSpPr>
          <p:cNvPr id="8" name="Grupo 7"/>
          <p:cNvGrpSpPr/>
          <p:nvPr/>
        </p:nvGrpSpPr>
        <p:grpSpPr>
          <a:xfrm>
            <a:off x="0" y="2514600"/>
            <a:ext cx="12192000" cy="3194035"/>
            <a:chOff x="647402" y="2514600"/>
            <a:chExt cx="10838688" cy="3194035"/>
          </a:xfrm>
        </p:grpSpPr>
        <p:grpSp>
          <p:nvGrpSpPr>
            <p:cNvPr id="9" name="Grupo 8"/>
            <p:cNvGrpSpPr/>
            <p:nvPr/>
          </p:nvGrpSpPr>
          <p:grpSpPr>
            <a:xfrm>
              <a:off x="647402" y="2514600"/>
              <a:ext cx="10838688" cy="63125"/>
              <a:chOff x="507492" y="1501519"/>
              <a:chExt cx="8129016" cy="63125"/>
            </a:xfrm>
          </p:grpSpPr>
          <p:cxnSp>
            <p:nvCxnSpPr>
              <p:cNvPr id="14" name="Conector recto 13"/>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5" name="Conector recto 14"/>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10" name="Rectángulo 9"/>
            <p:cNvSpPr/>
            <p:nvPr/>
          </p:nvSpPr>
          <p:spPr>
            <a:xfrm>
              <a:off x="647402" y="2640850"/>
              <a:ext cx="10838688" cy="29415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11" name="Grupo 10"/>
            <p:cNvGrpSpPr/>
            <p:nvPr/>
          </p:nvGrpSpPr>
          <p:grpSpPr>
            <a:xfrm rot="10800000">
              <a:off x="647402" y="5645510"/>
              <a:ext cx="10838688" cy="63125"/>
              <a:chOff x="507492" y="1501519"/>
              <a:chExt cx="8129016" cy="63125"/>
            </a:xfrm>
          </p:grpSpPr>
          <p:cxnSp>
            <p:nvCxnSpPr>
              <p:cNvPr id="12" name="Conector recto 11"/>
              <p:cNvCxnSpPr/>
              <p:nvPr/>
            </p:nvCxnSpPr>
            <p:spPr>
              <a:xfrm>
                <a:off x="507492" y="1564644"/>
                <a:ext cx="8129016"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3" name="Conector recto 12"/>
              <p:cNvCxnSpPr/>
              <p:nvPr/>
            </p:nvCxnSpPr>
            <p:spPr>
              <a:xfrm>
                <a:off x="507492" y="1501519"/>
                <a:ext cx="8129016"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grpSp>
      <p:pic>
        <p:nvPicPr>
          <p:cNvPr id="7" name="Imagen 6"/>
          <p:cNvPicPr>
            <a:picLocks noChangeAspect="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325880" y="0"/>
            <a:ext cx="1783188" cy="2971806"/>
          </a:xfrm>
          <a:prstGeom prst="rect">
            <a:avLst/>
          </a:prstGeom>
        </p:spPr>
      </p:pic>
      <p:sp>
        <p:nvSpPr>
          <p:cNvPr id="2" name="Título 1"/>
          <p:cNvSpPr>
            <a:spLocks noGrp="1"/>
          </p:cNvSpPr>
          <p:nvPr>
            <p:ph type="title"/>
          </p:nvPr>
        </p:nvSpPr>
        <p:spPr>
          <a:xfrm>
            <a:off x="1104899" y="2971806"/>
            <a:ext cx="10071099" cy="1684150"/>
          </a:xfrm>
        </p:spPr>
        <p:txBody>
          <a:bodyPr rtlCol="0" anchor="ctr">
            <a:normAutofit/>
          </a:bodyPr>
          <a:lstStyle>
            <a:lvl1pPr>
              <a:defRPr sz="4400" cap="all" baseline="0">
                <a:solidFill>
                  <a:schemeClr val="bg1"/>
                </a:solidFill>
              </a:defRPr>
            </a:lvl1pPr>
          </a:lstStyle>
          <a:p>
            <a:pPr rtl="0"/>
            <a:r>
              <a:rPr lang="es-ES" noProof="0"/>
              <a:t>Haga clic para modificar el estilo de título del patrón</a:t>
            </a:r>
          </a:p>
        </p:txBody>
      </p:sp>
      <p:sp>
        <p:nvSpPr>
          <p:cNvPr id="3" name="Marcador de texto 2"/>
          <p:cNvSpPr>
            <a:spLocks noGrp="1"/>
          </p:cNvSpPr>
          <p:nvPr>
            <p:ph type="body" idx="1"/>
          </p:nvPr>
        </p:nvSpPr>
        <p:spPr>
          <a:xfrm>
            <a:off x="1104899" y="4655956"/>
            <a:ext cx="10071099" cy="509750"/>
          </a:xfrm>
        </p:spPr>
        <p:txBody>
          <a:bodyPr rtlCol="0">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Haga clic para modificar el estilo de texto del patrón</a:t>
            </a:r>
          </a:p>
        </p:txBody>
      </p:sp>
      <p:sp>
        <p:nvSpPr>
          <p:cNvPr id="4" name="Marcador de fecha 3"/>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5" name="Marcador de pie de página 4"/>
          <p:cNvSpPr>
            <a:spLocks noGrp="1"/>
          </p:cNvSpPr>
          <p:nvPr>
            <p:ph type="ftr" sz="quarter" idx="11"/>
          </p:nvPr>
        </p:nvSpPr>
        <p:spPr/>
        <p:txBody>
          <a:bodyPr rtlCol="0"/>
          <a:lstStyle/>
          <a:p>
            <a:endParaRPr lang="es-ES"/>
          </a:p>
        </p:txBody>
      </p:sp>
      <p:sp>
        <p:nvSpPr>
          <p:cNvPr id="6" name="Marcador de número de diapositiva 5"/>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4198151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contenido 2"/>
          <p:cNvSpPr>
            <a:spLocks noGrp="1"/>
          </p:cNvSpPr>
          <p:nvPr>
            <p:ph sz="half" idx="1"/>
          </p:nvPr>
        </p:nvSpPr>
        <p:spPr>
          <a:xfrm>
            <a:off x="1104900" y="1600200"/>
            <a:ext cx="4914900" cy="4571999"/>
          </a:xfrm>
        </p:spPr>
        <p:txBody>
          <a:bodyPr rtlCol="0"/>
          <a:lstStyle>
            <a:lvl5pPr>
              <a:defRPr/>
            </a:lvl5pPr>
            <a:lvl6pPr>
              <a:defRPr/>
            </a:lvl6pPr>
            <a:lvl7pPr>
              <a:defRPr/>
            </a:lvl7pPr>
            <a:lvl8pPr>
              <a:defRPr/>
            </a:lvl8pPr>
            <a:lvl9pPr>
              <a:defRPr/>
            </a:lvl9pPr>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contenido 3"/>
          <p:cNvSpPr>
            <a:spLocks noGrp="1"/>
          </p:cNvSpPr>
          <p:nvPr>
            <p:ph sz="half" idx="2"/>
          </p:nvPr>
        </p:nvSpPr>
        <p:spPr>
          <a:xfrm>
            <a:off x="6172200" y="1600200"/>
            <a:ext cx="4914900" cy="4571999"/>
          </a:xfrm>
        </p:spPr>
        <p:txBody>
          <a:bodyPr rtlCol="0"/>
          <a:lstStyle>
            <a:lvl5pPr>
              <a:defRPr/>
            </a:lvl5pPr>
            <a:lvl6pPr>
              <a:defRPr/>
            </a:lvl6pPr>
            <a:lvl7pPr>
              <a:defRPr/>
            </a:lvl7pPr>
            <a:lvl8pPr>
              <a:defRPr/>
            </a:lvl8pPr>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6" name="Marcador de pie de página 5"/>
          <p:cNvSpPr>
            <a:spLocks noGrp="1"/>
          </p:cNvSpPr>
          <p:nvPr>
            <p:ph type="ftr" sz="quarter" idx="11"/>
          </p:nvPr>
        </p:nvSpPr>
        <p:spPr/>
        <p:txBody>
          <a:bodyPr rtlCol="0"/>
          <a:lstStyle/>
          <a:p>
            <a:endParaRPr lang="es-ES"/>
          </a:p>
        </p:txBody>
      </p:sp>
      <p:sp>
        <p:nvSpPr>
          <p:cNvPr id="7" name="Marcador de posición de número de diapositiva 6"/>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2394879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texto 2"/>
          <p:cNvSpPr>
            <a:spLocks noGrp="1"/>
          </p:cNvSpPr>
          <p:nvPr>
            <p:ph type="body" idx="1"/>
          </p:nvPr>
        </p:nvSpPr>
        <p:spPr>
          <a:xfrm>
            <a:off x="1104900" y="1600200"/>
            <a:ext cx="4919472" cy="823912"/>
          </a:xfrm>
        </p:spPr>
        <p:txBody>
          <a:bodyPr rtlCol="0"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el estilo de texto del patrón</a:t>
            </a:r>
          </a:p>
        </p:txBody>
      </p:sp>
      <p:sp>
        <p:nvSpPr>
          <p:cNvPr id="4" name="Marcador de contenido 3"/>
          <p:cNvSpPr>
            <a:spLocks noGrp="1"/>
          </p:cNvSpPr>
          <p:nvPr>
            <p:ph sz="half" idx="2"/>
          </p:nvPr>
        </p:nvSpPr>
        <p:spPr>
          <a:xfrm>
            <a:off x="1104900" y="2424112"/>
            <a:ext cx="4919472" cy="3748088"/>
          </a:xfrm>
        </p:spPr>
        <p:txBody>
          <a:bodyPr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p:cNvSpPr>
            <a:spLocks noGrp="1"/>
          </p:cNvSpPr>
          <p:nvPr>
            <p:ph type="body" sz="quarter" idx="3"/>
          </p:nvPr>
        </p:nvSpPr>
        <p:spPr>
          <a:xfrm>
            <a:off x="6166110" y="1600200"/>
            <a:ext cx="4919472" cy="823912"/>
          </a:xfrm>
        </p:spPr>
        <p:txBody>
          <a:bodyPr rtlCol="0"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el estilo de texto del patrón</a:t>
            </a:r>
          </a:p>
        </p:txBody>
      </p:sp>
      <p:sp>
        <p:nvSpPr>
          <p:cNvPr id="6" name="Marcador de contenido 5"/>
          <p:cNvSpPr>
            <a:spLocks noGrp="1"/>
          </p:cNvSpPr>
          <p:nvPr>
            <p:ph sz="quarter" idx="4"/>
          </p:nvPr>
        </p:nvSpPr>
        <p:spPr>
          <a:xfrm>
            <a:off x="6166110" y="2424112"/>
            <a:ext cx="4919472" cy="3748088"/>
          </a:xfrm>
        </p:spPr>
        <p:txBody>
          <a:bodyPr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8" name="Marcador de pie de página 7"/>
          <p:cNvSpPr>
            <a:spLocks noGrp="1"/>
          </p:cNvSpPr>
          <p:nvPr>
            <p:ph type="ftr" sz="quarter" idx="11"/>
          </p:nvPr>
        </p:nvSpPr>
        <p:spPr/>
        <p:txBody>
          <a:bodyPr rtlCol="0"/>
          <a:lstStyle/>
          <a:p>
            <a:endParaRPr lang="es-ES"/>
          </a:p>
        </p:txBody>
      </p:sp>
      <p:sp>
        <p:nvSpPr>
          <p:cNvPr id="9" name="Marcador de número de diapositiva 8"/>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2511177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fecha 2"/>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4" name="Marcador de pie de página 3"/>
          <p:cNvSpPr>
            <a:spLocks noGrp="1"/>
          </p:cNvSpPr>
          <p:nvPr>
            <p:ph type="ftr" sz="quarter" idx="11"/>
          </p:nvPr>
        </p:nvSpPr>
        <p:spPr/>
        <p:txBody>
          <a:bodyPr rtlCol="0"/>
          <a:lstStyle/>
          <a:p>
            <a:endParaRPr lang="es-ES"/>
          </a:p>
        </p:txBody>
      </p:sp>
      <p:sp>
        <p:nvSpPr>
          <p:cNvPr id="5" name="Marcador de posición de número de diapositiva 4"/>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3211337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3" name="Marcador de pie de página 2"/>
          <p:cNvSpPr>
            <a:spLocks noGrp="1"/>
          </p:cNvSpPr>
          <p:nvPr>
            <p:ph type="ftr" sz="quarter" idx="11"/>
          </p:nvPr>
        </p:nvSpPr>
        <p:spPr/>
        <p:txBody>
          <a:bodyPr rtlCol="0"/>
          <a:lstStyle/>
          <a:p>
            <a:endParaRPr lang="es-ES"/>
          </a:p>
        </p:txBody>
      </p:sp>
      <p:sp>
        <p:nvSpPr>
          <p:cNvPr id="4" name="Marcador de número de diapositiva 3"/>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917818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chor="b"/>
          <a:lstStyle>
            <a:lvl1pPr>
              <a:defRPr sz="3200"/>
            </a:lvl1pPr>
          </a:lstStyle>
          <a:p>
            <a:pPr rtl="0"/>
            <a:r>
              <a:rPr lang="es-ES" noProof="0"/>
              <a:t>Haga clic para modificar el estilo de título del patrón</a:t>
            </a:r>
          </a:p>
        </p:txBody>
      </p:sp>
      <p:sp>
        <p:nvSpPr>
          <p:cNvPr id="4" name="Marcador de texto 3"/>
          <p:cNvSpPr>
            <a:spLocks noGrp="1"/>
          </p:cNvSpPr>
          <p:nvPr>
            <p:ph type="body" sz="half" idx="2"/>
          </p:nvPr>
        </p:nvSpPr>
        <p:spPr>
          <a:xfrm>
            <a:off x="1104900" y="1600200"/>
            <a:ext cx="4384548" cy="457200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el estilo de texto del patrón</a:t>
            </a:r>
          </a:p>
        </p:txBody>
      </p:sp>
      <p:sp>
        <p:nvSpPr>
          <p:cNvPr id="3" name="Marcador de contenido 2"/>
          <p:cNvSpPr>
            <a:spLocks noGrp="1"/>
          </p:cNvSpPr>
          <p:nvPr>
            <p:ph idx="1"/>
          </p:nvPr>
        </p:nvSpPr>
        <p:spPr>
          <a:xfrm>
            <a:off x="5641848" y="1600199"/>
            <a:ext cx="5445252" cy="4572001"/>
          </a:xfrm>
        </p:spPr>
        <p:txBody>
          <a:bodyPr rtlCol="0">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fld id="{393E8D15-37CE-49B3-A64C-677F196B9334}" type="datetimeFigureOut">
              <a:rPr lang="es-ES" smtClean="0"/>
              <a:t>01/12/2021</a:t>
            </a:fld>
            <a:endParaRPr lang="es-ES"/>
          </a:p>
        </p:txBody>
      </p:sp>
      <p:sp>
        <p:nvSpPr>
          <p:cNvPr id="6" name="Marcador de pie de página 5"/>
          <p:cNvSpPr>
            <a:spLocks noGrp="1"/>
          </p:cNvSpPr>
          <p:nvPr>
            <p:ph type="ftr" sz="quarter" idx="11"/>
          </p:nvPr>
        </p:nvSpPr>
        <p:spPr/>
        <p:txBody>
          <a:bodyPr rtlCol="0"/>
          <a:lstStyle/>
          <a:p>
            <a:endParaRPr lang="es-ES"/>
          </a:p>
        </p:txBody>
      </p:sp>
      <p:sp>
        <p:nvSpPr>
          <p:cNvPr id="7" name="Marcador de posición de número de diapositiva 6"/>
          <p:cNvSpPr>
            <a:spLocks noGrp="1"/>
          </p:cNvSpPr>
          <p:nvPr>
            <p:ph type="sldNum" sz="quarter" idx="12"/>
          </p:nvPr>
        </p:nvSpPr>
        <p:spPr/>
        <p:txBody>
          <a:bodyPr rtlCol="0"/>
          <a:lstStyle/>
          <a:p>
            <a:fld id="{5A2C0B47-3B87-447B-91D8-AEAF92600773}" type="slidenum">
              <a:rPr lang="es-ES" smtClean="0"/>
              <a:t>‹Nº›</a:t>
            </a:fld>
            <a:endParaRPr lang="es-ES"/>
          </a:p>
        </p:txBody>
      </p:sp>
    </p:spTree>
    <p:extLst>
      <p:ext uri="{BB962C8B-B14F-4D97-AF65-F5344CB8AC3E}">
        <p14:creationId xmlns:p14="http://schemas.microsoft.com/office/powerpoint/2010/main" val="192096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pPr rtl="0"/>
            <a:r>
              <a:rPr lang="es-ES" noProof="0"/>
              <a:t>Haga clic para modificar el estilo de título del patrón</a:t>
            </a:r>
          </a:p>
        </p:txBody>
      </p:sp>
      <p:sp>
        <p:nvSpPr>
          <p:cNvPr id="3" name="Marcador de texto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a:p>
            <a:pPr lvl="5" rtl="0"/>
            <a:r>
              <a:rPr lang="es-ES" noProof="0"/>
              <a:t>Sexto nivel</a:t>
            </a:r>
          </a:p>
          <a:p>
            <a:pPr lvl="6" rtl="0"/>
            <a:r>
              <a:rPr lang="es-ES" noProof="0"/>
              <a:t>Séptimo nivel</a:t>
            </a:r>
          </a:p>
          <a:p>
            <a:pPr lvl="7" rtl="0"/>
            <a:r>
              <a:rPr lang="es-ES" noProof="0"/>
              <a:t>Octavo nivel</a:t>
            </a:r>
          </a:p>
          <a:p>
            <a:pPr lvl="8" rtl="0"/>
            <a:r>
              <a:rPr lang="es-ES" noProof="0"/>
              <a:t>Noveno nivel</a:t>
            </a:r>
          </a:p>
        </p:txBody>
      </p:sp>
      <p:sp>
        <p:nvSpPr>
          <p:cNvPr id="4" name="Marcador de fecha 3"/>
          <p:cNvSpPr>
            <a:spLocks noGrp="1"/>
          </p:cNvSpPr>
          <p:nvPr>
            <p:ph type="dt" sz="half" idx="2"/>
          </p:nvPr>
        </p:nvSpPr>
        <p:spPr>
          <a:xfrm>
            <a:off x="1104899" y="6356351"/>
            <a:ext cx="1829559" cy="365125"/>
          </a:xfrm>
          <a:prstGeom prst="rect">
            <a:avLst/>
          </a:prstGeom>
        </p:spPr>
        <p:txBody>
          <a:bodyPr vert="horz" lIns="0" tIns="45720" rIns="0" bIns="45720" rtlCol="0" anchor="ctr"/>
          <a:lstStyle>
            <a:lvl1pPr algn="l">
              <a:defRPr sz="1200" baseline="0">
                <a:solidFill>
                  <a:schemeClr val="tx1">
                    <a:lumMod val="75000"/>
                  </a:schemeClr>
                </a:solidFill>
              </a:defRPr>
            </a:lvl1pPr>
          </a:lstStyle>
          <a:p>
            <a:fld id="{393E8D15-37CE-49B3-A64C-677F196B9334}" type="datetimeFigureOut">
              <a:rPr lang="es-ES" smtClean="0"/>
              <a:t>01/12/2021</a:t>
            </a:fld>
            <a:endParaRPr lang="es-ES"/>
          </a:p>
        </p:txBody>
      </p:sp>
      <p:sp>
        <p:nvSpPr>
          <p:cNvPr id="5" name="Marcador de pie de página 4"/>
          <p:cNvSpPr>
            <a:spLocks noGrp="1"/>
          </p:cNvSpPr>
          <p:nvPr>
            <p:ph type="ftr" sz="quarter" idx="3"/>
          </p:nvPr>
        </p:nvSpPr>
        <p:spPr>
          <a:xfrm>
            <a:off x="2934459" y="6356350"/>
            <a:ext cx="6323082" cy="365126"/>
          </a:xfrm>
          <a:prstGeom prst="rect">
            <a:avLst/>
          </a:prstGeom>
        </p:spPr>
        <p:txBody>
          <a:bodyPr vert="horz" lIns="0" tIns="45720" rIns="0" bIns="45720" rtlCol="0" anchor="ctr"/>
          <a:lstStyle>
            <a:lvl1pPr algn="ctr">
              <a:defRPr sz="1200" baseline="0">
                <a:solidFill>
                  <a:schemeClr val="tx1">
                    <a:lumMod val="75000"/>
                  </a:schemeClr>
                </a:solidFill>
              </a:defRPr>
            </a:lvl1pPr>
          </a:lstStyle>
          <a:p>
            <a:endParaRPr lang="es-ES"/>
          </a:p>
        </p:txBody>
      </p:sp>
      <p:sp>
        <p:nvSpPr>
          <p:cNvPr id="6" name="Marcador de número de diapositiva 5"/>
          <p:cNvSpPr>
            <a:spLocks noGrp="1"/>
          </p:cNvSpPr>
          <p:nvPr>
            <p:ph type="sldNum" sz="quarter" idx="4"/>
          </p:nvPr>
        </p:nvSpPr>
        <p:spPr>
          <a:xfrm>
            <a:off x="9256782" y="6356351"/>
            <a:ext cx="1828800" cy="365125"/>
          </a:xfrm>
          <a:prstGeom prst="rect">
            <a:avLst/>
          </a:prstGeom>
        </p:spPr>
        <p:txBody>
          <a:bodyPr vert="horz" lIns="0" tIns="45720" rIns="0" bIns="45720" rtlCol="0" anchor="ctr"/>
          <a:lstStyle>
            <a:lvl1pPr algn="r">
              <a:defRPr sz="1200" baseline="0">
                <a:solidFill>
                  <a:schemeClr val="tx1">
                    <a:lumMod val="75000"/>
                  </a:schemeClr>
                </a:solidFill>
              </a:defRPr>
            </a:lvl1pPr>
          </a:lstStyle>
          <a:p>
            <a:fld id="{5A2C0B47-3B87-447B-91D8-AEAF92600773}" type="slidenum">
              <a:rPr lang="es-ES" smtClean="0"/>
              <a:t>‹Nº›</a:t>
            </a:fld>
            <a:endParaRPr lang="es-ES"/>
          </a:p>
        </p:txBody>
      </p:sp>
      <p:grpSp>
        <p:nvGrpSpPr>
          <p:cNvPr id="15" name="Grupo 14"/>
          <p:cNvGrpSpPr/>
          <p:nvPr/>
        </p:nvGrpSpPr>
        <p:grpSpPr>
          <a:xfrm>
            <a:off x="1103376" y="1219201"/>
            <a:ext cx="9985248" cy="84403"/>
            <a:chOff x="1073150" y="1219201"/>
            <a:chExt cx="10058400" cy="63125"/>
          </a:xfrm>
        </p:grpSpPr>
        <p:cxnSp>
          <p:nvCxnSpPr>
            <p:cNvPr id="13" name="Conector recto 12"/>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4" name="Conector recto 13"/>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9761545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Wingdings" panose="05000000000000000000"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Font typeface="Wingdings" panose="05000000000000000000" pitchFamily="2" charset="2"/>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ítulo 5"/>
          <p:cNvSpPr>
            <a:spLocks noGrp="1"/>
          </p:cNvSpPr>
          <p:nvPr>
            <p:ph type="ctrTitle"/>
          </p:nvPr>
        </p:nvSpPr>
        <p:spPr/>
        <p:txBody>
          <a:bodyPr rtlCol="0" anchor="ctr">
            <a:normAutofit fontScale="90000"/>
          </a:bodyPr>
          <a:lstStyle/>
          <a:p>
            <a:r>
              <a:rPr lang="es-ES" b="1" dirty="0"/>
              <a:t>SISTEMA DE VENTAS Y FACTURACIÓN DE LA EMPRESA MULCOTEC</a:t>
            </a:r>
            <a:endParaRPr lang="es-ES" dirty="0"/>
          </a:p>
        </p:txBody>
      </p:sp>
      <p:sp>
        <p:nvSpPr>
          <p:cNvPr id="7" name="Subtítulo 6"/>
          <p:cNvSpPr>
            <a:spLocks noGrp="1"/>
          </p:cNvSpPr>
          <p:nvPr>
            <p:ph type="subTitle" idx="1"/>
          </p:nvPr>
        </p:nvSpPr>
        <p:spPr>
          <a:xfrm>
            <a:off x="1104900" y="4923908"/>
            <a:ext cx="5734050" cy="955565"/>
          </a:xfrm>
        </p:spPr>
        <p:txBody>
          <a:bodyPr rtlCol="0"/>
          <a:lstStyle/>
          <a:p>
            <a:r>
              <a:rPr lang="en-US" altLang="ja-JP" dirty="0" err="1"/>
              <a:t>Trabajo</a:t>
            </a:r>
            <a:r>
              <a:rPr lang="en-US" altLang="ja-JP" dirty="0"/>
              <a:t> del </a:t>
            </a:r>
            <a:r>
              <a:rPr lang="en-US" altLang="ja-JP" dirty="0" err="1"/>
              <a:t>Curso</a:t>
            </a:r>
            <a:r>
              <a:rPr lang="en-US" altLang="ja-JP" dirty="0"/>
              <a:t> de </a:t>
            </a:r>
            <a:r>
              <a:rPr lang="en-US" altLang="ja-JP" dirty="0" err="1"/>
              <a:t>Integrador</a:t>
            </a:r>
            <a:r>
              <a:rPr lang="en-US" altLang="ja-JP" dirty="0"/>
              <a:t> 1</a:t>
            </a:r>
          </a:p>
          <a:p>
            <a:pPr rtl="0"/>
            <a:endParaRPr lang="es-ES" dirty="0"/>
          </a:p>
        </p:txBody>
      </p:sp>
      <p:pic>
        <p:nvPicPr>
          <p:cNvPr id="5" name="Marcador de posición de imagen 4"/>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8733" r="8733"/>
          <a:stretch>
            <a:fillRect/>
          </a:stretch>
        </p:blipFill>
        <p:spPr>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01186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Alcances y Limitaciones</a:t>
            </a:r>
          </a:p>
        </p:txBody>
      </p:sp>
      <p:sp>
        <p:nvSpPr>
          <p:cNvPr id="14" name="Marcador de contenido 13"/>
          <p:cNvSpPr>
            <a:spLocks noGrp="1"/>
          </p:cNvSpPr>
          <p:nvPr>
            <p:ph idx="1"/>
          </p:nvPr>
        </p:nvSpPr>
        <p:spPr>
          <a:xfrm>
            <a:off x="1913141" y="1819141"/>
            <a:ext cx="8818359" cy="4572000"/>
          </a:xfrm>
        </p:spPr>
        <p:txBody>
          <a:bodyPr rtlCol="0"/>
          <a:lstStyle/>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Alcances:</a:t>
            </a:r>
          </a:p>
          <a:p>
            <a:pPr lvl="2"/>
            <a:r>
              <a:rPr lang="es-ES" sz="1800" dirty="0">
                <a:solidFill>
                  <a:schemeClr val="tx2"/>
                </a:solidFill>
                <a:latin typeface="Times New Roman" panose="02020603050405020304" pitchFamily="18" charset="0"/>
                <a:cs typeface="Times New Roman" panose="02020603050405020304" pitchFamily="18" charset="0"/>
              </a:rPr>
              <a:t>Presentar un documento de análisis.</a:t>
            </a:r>
          </a:p>
          <a:p>
            <a:pPr lvl="2"/>
            <a:r>
              <a:rPr lang="es-ES" sz="1800" dirty="0">
                <a:solidFill>
                  <a:schemeClr val="tx2"/>
                </a:solidFill>
                <a:latin typeface="Times New Roman" panose="02020603050405020304" pitchFamily="18" charset="0"/>
                <a:cs typeface="Times New Roman" panose="02020603050405020304" pitchFamily="18" charset="0"/>
              </a:rPr>
              <a:t>Hacer uso de una base de datos.</a:t>
            </a:r>
          </a:p>
          <a:p>
            <a:pPr lvl="2"/>
            <a:r>
              <a:rPr lang="es-ES" sz="1800" dirty="0">
                <a:solidFill>
                  <a:schemeClr val="tx2"/>
                </a:solidFill>
                <a:latin typeface="Times New Roman" panose="02020603050405020304" pitchFamily="18" charset="0"/>
                <a:cs typeface="Times New Roman" panose="02020603050405020304" pitchFamily="18" charset="0"/>
              </a:rPr>
              <a:t>Mostrar documentos de diseño.</a:t>
            </a:r>
          </a:p>
          <a:p>
            <a:pPr lvl="2"/>
            <a:r>
              <a:rPr lang="es-ES" sz="1800" dirty="0">
                <a:solidFill>
                  <a:schemeClr val="tx2"/>
                </a:solidFill>
                <a:latin typeface="Times New Roman" panose="02020603050405020304" pitchFamily="18" charset="0"/>
                <a:cs typeface="Times New Roman" panose="02020603050405020304" pitchFamily="18" charset="0"/>
              </a:rPr>
              <a:t>Contar con un módulo de registro de ventas. </a:t>
            </a:r>
          </a:p>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Limitaciones:</a:t>
            </a:r>
          </a:p>
          <a:p>
            <a:pPr lvl="2"/>
            <a:r>
              <a:rPr lang="es-ES" sz="1800" dirty="0">
                <a:solidFill>
                  <a:schemeClr val="tx2"/>
                </a:solidFill>
                <a:latin typeface="Times New Roman" panose="02020603050405020304" pitchFamily="18" charset="0"/>
                <a:cs typeface="Times New Roman" panose="02020603050405020304" pitchFamily="18" charset="0"/>
              </a:rPr>
              <a:t>El aplicativo solo contará con disponibilidad en rubros específicos.</a:t>
            </a:r>
          </a:p>
          <a:p>
            <a:pPr lvl="2"/>
            <a:r>
              <a:rPr lang="es-ES" sz="1800" dirty="0">
                <a:solidFill>
                  <a:schemeClr val="tx2"/>
                </a:solidFill>
                <a:latin typeface="Times New Roman" panose="02020603050405020304" pitchFamily="18" charset="0"/>
                <a:cs typeface="Times New Roman" panose="02020603050405020304" pitchFamily="18" charset="0"/>
              </a:rPr>
              <a:t>El aplicativo solo estará disponible para los módulos de ventas y facturación.</a:t>
            </a:r>
          </a:p>
          <a:p>
            <a:pPr lvl="2"/>
            <a:r>
              <a:rPr lang="es-ES" sz="1800" dirty="0">
                <a:solidFill>
                  <a:schemeClr val="tx2"/>
                </a:solidFill>
                <a:latin typeface="Times New Roman" panose="02020603050405020304" pitchFamily="18" charset="0"/>
                <a:cs typeface="Times New Roman" panose="02020603050405020304" pitchFamily="18" charset="0"/>
              </a:rPr>
              <a:t>El aplicativo no está diseñado para atender peticiones de otras áreas.</a:t>
            </a:r>
          </a:p>
          <a:p>
            <a:pPr rtl="0"/>
            <a:endParaRPr lang="es-ES" dirty="0"/>
          </a:p>
        </p:txBody>
      </p:sp>
    </p:spTree>
    <p:extLst>
      <p:ext uri="{BB962C8B-B14F-4D97-AF65-F5344CB8AC3E}">
        <p14:creationId xmlns:p14="http://schemas.microsoft.com/office/powerpoint/2010/main" val="1569063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Justificación</a:t>
            </a:r>
          </a:p>
        </p:txBody>
      </p:sp>
      <p:sp>
        <p:nvSpPr>
          <p:cNvPr id="14" name="Marcador de contenido 13"/>
          <p:cNvSpPr>
            <a:spLocks noGrp="1"/>
          </p:cNvSpPr>
          <p:nvPr>
            <p:ph idx="1"/>
          </p:nvPr>
        </p:nvSpPr>
        <p:spPr>
          <a:xfrm>
            <a:off x="1913141" y="1819141"/>
            <a:ext cx="8450059" cy="4572000"/>
          </a:xfrm>
        </p:spPr>
        <p:txBody>
          <a:bodyPr rtlCol="0"/>
          <a:lstStyle/>
          <a:p>
            <a:pPr algn="just"/>
            <a:r>
              <a:rPr lang="es-ES" dirty="0"/>
              <a:t>Actualmente en el Perú las empresas con rubro de ventas, especialmente de equipos móviles no cuentan con una aplicación para registrar sus ventas y facturación. Por este motivo y para cubrir ese servicio se desarrolló el presente proyecto.</a:t>
            </a:r>
          </a:p>
          <a:p>
            <a:pPr algn="just"/>
            <a:r>
              <a:rPr lang="es-ES" dirty="0"/>
              <a:t>La aplicación desarrollada da un impulso de convergencia de los servicios de ventas hacia el medio tecnológico de las aplicaciones web, aprovechando el crecimiento tecnológico en el país y su penetración en los usuarios finales.</a:t>
            </a:r>
          </a:p>
          <a:p>
            <a:pPr rtl="0"/>
            <a:endParaRPr lang="es-ES" dirty="0"/>
          </a:p>
        </p:txBody>
      </p:sp>
    </p:spTree>
    <p:extLst>
      <p:ext uri="{BB962C8B-B14F-4D97-AF65-F5344CB8AC3E}">
        <p14:creationId xmlns:p14="http://schemas.microsoft.com/office/powerpoint/2010/main" val="824904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Alternativas de Solución</a:t>
            </a:r>
          </a:p>
        </p:txBody>
      </p:sp>
      <p:pic>
        <p:nvPicPr>
          <p:cNvPr id="4" name="image5.png"/>
          <p:cNvPicPr/>
          <p:nvPr/>
        </p:nvPicPr>
        <p:blipFill>
          <a:blip r:embed="rId3">
            <a:extLst>
              <a:ext uri="{28A0092B-C50C-407E-A947-70E740481C1C}">
                <a14:useLocalDpi xmlns:a14="http://schemas.microsoft.com/office/drawing/2010/main" val="0"/>
              </a:ext>
            </a:extLst>
          </a:blip>
          <a:srcRect/>
          <a:stretch>
            <a:fillRect/>
          </a:stretch>
        </p:blipFill>
        <p:spPr>
          <a:xfrm>
            <a:off x="762952" y="2661603"/>
            <a:ext cx="4900295" cy="26390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image4.png"/>
          <p:cNvPicPr/>
          <p:nvPr/>
        </p:nvPicPr>
        <p:blipFill>
          <a:blip r:embed="rId4">
            <a:extLst>
              <a:ext uri="{28A0092B-C50C-407E-A947-70E740481C1C}">
                <a14:useLocalDpi xmlns:a14="http://schemas.microsoft.com/office/drawing/2010/main" val="0"/>
              </a:ext>
            </a:extLst>
          </a:blip>
          <a:srcRect/>
          <a:stretch>
            <a:fillRect/>
          </a:stretch>
        </p:blipFill>
        <p:spPr>
          <a:xfrm>
            <a:off x="6350635" y="2350135"/>
            <a:ext cx="5053330" cy="326199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0381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Alternativas de Solución</a:t>
            </a:r>
          </a:p>
        </p:txBody>
      </p:sp>
      <p:pic>
        <p:nvPicPr>
          <p:cNvPr id="6" name="image9.png"/>
          <p:cNvPicPr/>
          <p:nvPr/>
        </p:nvPicPr>
        <p:blipFill>
          <a:blip r:embed="rId3">
            <a:extLst>
              <a:ext uri="{28A0092B-C50C-407E-A947-70E740481C1C}">
                <a14:useLocalDpi xmlns:a14="http://schemas.microsoft.com/office/drawing/2010/main" val="0"/>
              </a:ext>
            </a:extLst>
          </a:blip>
          <a:srcRect/>
          <a:stretch>
            <a:fillRect/>
          </a:stretch>
        </p:blipFill>
        <p:spPr>
          <a:xfrm>
            <a:off x="2802448" y="1585912"/>
            <a:ext cx="6585585" cy="48529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6614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Estado del Arte</a:t>
            </a:r>
          </a:p>
        </p:txBody>
      </p:sp>
      <p:sp>
        <p:nvSpPr>
          <p:cNvPr id="14" name="Marcador de contenido 13"/>
          <p:cNvSpPr>
            <a:spLocks noGrp="1"/>
          </p:cNvSpPr>
          <p:nvPr>
            <p:ph idx="1"/>
          </p:nvPr>
        </p:nvSpPr>
        <p:spPr>
          <a:xfrm>
            <a:off x="1104900" y="2441441"/>
            <a:ext cx="10172700" cy="4572000"/>
          </a:xfrm>
        </p:spPr>
        <p:txBody>
          <a:bodyPr rtlCol="0"/>
          <a:lstStyle/>
          <a:p>
            <a:pPr algn="just"/>
            <a:r>
              <a:rPr lang="es-ES" dirty="0"/>
              <a:t>En el análisis del estado del arte que aquí se realiza se agrupara en tres principales estudios: Para comenzar se hablara sobre el Desarrollo y la  implementación de un sistema web para generar valor en una pyme aplicando una metodología ágil y por último se hablara sobre los Beneficios del modelo </a:t>
            </a:r>
            <a:r>
              <a:rPr lang="es-ES" b="1" dirty="0"/>
              <a:t>As a </a:t>
            </a:r>
            <a:r>
              <a:rPr lang="es-ES" b="1" dirty="0" err="1"/>
              <a:t>service</a:t>
            </a:r>
            <a:r>
              <a:rPr lang="es-ES" dirty="0"/>
              <a:t> en las pymes.</a:t>
            </a:r>
          </a:p>
          <a:p>
            <a:pPr rtl="0"/>
            <a:endParaRPr lang="es-ES" dirty="0"/>
          </a:p>
        </p:txBody>
      </p:sp>
    </p:spTree>
    <p:extLst>
      <p:ext uri="{BB962C8B-B14F-4D97-AF65-F5344CB8AC3E}">
        <p14:creationId xmlns:p14="http://schemas.microsoft.com/office/powerpoint/2010/main" val="2501526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Estado del Arte</a:t>
            </a:r>
          </a:p>
        </p:txBody>
      </p:sp>
      <p:sp>
        <p:nvSpPr>
          <p:cNvPr id="14" name="Marcador de contenido 13"/>
          <p:cNvSpPr>
            <a:spLocks noGrp="1"/>
          </p:cNvSpPr>
          <p:nvPr>
            <p:ph idx="1"/>
          </p:nvPr>
        </p:nvSpPr>
        <p:spPr>
          <a:xfrm>
            <a:off x="1008890" y="1628641"/>
            <a:ext cx="10433809" cy="4572000"/>
          </a:xfrm>
        </p:spPr>
        <p:txBody>
          <a:bodyPr rtlCol="0">
            <a:normAutofit/>
          </a:bodyPr>
          <a:lstStyle/>
          <a:p>
            <a:pPr marL="0" indent="0" algn="ctr">
              <a:buNone/>
            </a:pPr>
            <a:r>
              <a:rPr lang="es-ES" dirty="0"/>
              <a:t>- </a:t>
            </a:r>
            <a:r>
              <a:rPr lang="es-ES" b="1" dirty="0"/>
              <a:t>DESARROLLO E IMPLEMENTACIÓN DE UN SISTEMA WEB PARA GENERAR VALOR EN UNA PYME APLICANDO UNA METODOLOGÍA ÁGIL</a:t>
            </a:r>
            <a:r>
              <a:rPr lang="es-ES" dirty="0"/>
              <a:t> </a:t>
            </a:r>
            <a:r>
              <a:rPr lang="es-ES" b="1" dirty="0"/>
              <a:t>–</a:t>
            </a:r>
            <a:endParaRPr lang="es-ES" dirty="0"/>
          </a:p>
          <a:p>
            <a:pPr marL="0" indent="0">
              <a:buNone/>
            </a:pPr>
            <a:r>
              <a:rPr lang="es-ES" dirty="0"/>
              <a:t>Luis, C. A. P. (2016). Desarrollo e implementación de un sistema web para generar valor en una pyme aplicando una metodología ágil. Caso de estudio: </a:t>
            </a:r>
            <a:r>
              <a:rPr lang="es-ES" dirty="0" err="1"/>
              <a:t>Manufibras</a:t>
            </a:r>
            <a:r>
              <a:rPr lang="es-ES" dirty="0"/>
              <a:t> </a:t>
            </a:r>
            <a:r>
              <a:rPr lang="es-ES" dirty="0" err="1"/>
              <a:t>Perez</a:t>
            </a:r>
            <a:r>
              <a:rPr lang="es-ES" dirty="0"/>
              <a:t> SRL. UNIVERSIDAD NACIONAL MAYOR DE SAN MARCOS.</a:t>
            </a:r>
          </a:p>
          <a:p>
            <a:pPr marL="0" indent="0" algn="just">
              <a:buNone/>
            </a:pPr>
            <a:r>
              <a:rPr lang="es-ES" dirty="0"/>
              <a:t>En esta investigación nos mencionan e hecho de que con el paso del tiempo el uso de las tecnología en las Pymes paso de ser una opción y convertirse en un requerimiento para la supervivencia del negocio, esto debido a los múltiples beneficios que ofrece ya sea</a:t>
            </a:r>
            <a:r>
              <a:rPr lang="es-ES" b="1" dirty="0"/>
              <a:t> </a:t>
            </a:r>
            <a:r>
              <a:rPr lang="es-ES" dirty="0"/>
              <a:t>ahorrar tiempo, dinero, recursos y mejorar la calidad de servicio de sus clientes permite por consecuente el  lograr generar valor, además de detallar la manera más eficiente de poder implementar estos sistemas web haciendo usos de buenas prácticas y metodologías agiles, obteniendo como principal conclusión o resultado que una empresa genera valor no con solo observar la gestión financiera, sino también otros aspectos como la innovación tecnológica y una estrategia administrativa.</a:t>
            </a:r>
          </a:p>
          <a:p>
            <a:pPr rtl="0"/>
            <a:endParaRPr lang="es-ES" dirty="0"/>
          </a:p>
        </p:txBody>
      </p:sp>
    </p:spTree>
    <p:extLst>
      <p:ext uri="{BB962C8B-B14F-4D97-AF65-F5344CB8AC3E}">
        <p14:creationId xmlns:p14="http://schemas.microsoft.com/office/powerpoint/2010/main" val="321377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Estado del Arte</a:t>
            </a:r>
          </a:p>
        </p:txBody>
      </p:sp>
      <p:sp>
        <p:nvSpPr>
          <p:cNvPr id="14" name="Marcador de contenido 13"/>
          <p:cNvSpPr>
            <a:spLocks noGrp="1"/>
          </p:cNvSpPr>
          <p:nvPr>
            <p:ph idx="1"/>
          </p:nvPr>
        </p:nvSpPr>
        <p:spPr>
          <a:xfrm>
            <a:off x="1104900" y="1730241"/>
            <a:ext cx="10172700" cy="4572000"/>
          </a:xfrm>
        </p:spPr>
        <p:txBody>
          <a:bodyPr rtlCol="0"/>
          <a:lstStyle/>
          <a:p>
            <a:pPr marL="0" indent="0" algn="ctr">
              <a:buNone/>
            </a:pPr>
            <a:r>
              <a:rPr lang="es-ES" dirty="0"/>
              <a:t>- </a:t>
            </a:r>
            <a:r>
              <a:rPr lang="es-ES" b="1" dirty="0"/>
              <a:t>BENEFICIOS DEL MODELO AS A SERVICE EN LAS PYMES –</a:t>
            </a:r>
            <a:endParaRPr lang="es-ES" dirty="0"/>
          </a:p>
          <a:p>
            <a:pPr marL="0" indent="0">
              <a:buNone/>
            </a:pPr>
            <a:r>
              <a:rPr lang="es-ES" dirty="0"/>
              <a:t>Rodríguez-</a:t>
            </a:r>
            <a:r>
              <a:rPr lang="es-ES" dirty="0" err="1"/>
              <a:t>Arquiñigo</a:t>
            </a:r>
            <a:r>
              <a:rPr lang="es-ES" dirty="0"/>
              <a:t>, J. Á. (2014). Beneficios del modelo As a </a:t>
            </a:r>
            <a:r>
              <a:rPr lang="es-ES" dirty="0" err="1"/>
              <a:t>service</a:t>
            </a:r>
            <a:r>
              <a:rPr lang="es-ES" dirty="0"/>
              <a:t> en las pymes. </a:t>
            </a:r>
            <a:r>
              <a:rPr lang="es-ES" i="1" dirty="0" err="1"/>
              <a:t>Interfases</a:t>
            </a:r>
            <a:r>
              <a:rPr lang="es-ES" dirty="0"/>
              <a:t>, </a:t>
            </a:r>
            <a:r>
              <a:rPr lang="es-ES" i="1" dirty="0"/>
              <a:t>0</a:t>
            </a:r>
            <a:r>
              <a:rPr lang="es-ES" dirty="0"/>
              <a:t>(007), 117.</a:t>
            </a:r>
          </a:p>
          <a:p>
            <a:pPr marL="0" indent="0" algn="just">
              <a:buNone/>
            </a:pPr>
            <a:r>
              <a:rPr lang="es-ES" dirty="0"/>
              <a:t>En este estudio habla sobre la importancia del modelo </a:t>
            </a:r>
            <a:r>
              <a:rPr lang="es-ES" b="1" dirty="0"/>
              <a:t>As a </a:t>
            </a:r>
            <a:r>
              <a:rPr lang="es-ES" b="1" dirty="0" err="1"/>
              <a:t>service</a:t>
            </a:r>
            <a:r>
              <a:rPr lang="es-ES" dirty="0"/>
              <a:t> (</a:t>
            </a:r>
            <a:r>
              <a:rPr lang="es-ES" b="1" dirty="0"/>
              <a:t>Como servicio</a:t>
            </a:r>
            <a:r>
              <a:rPr lang="es-ES" dirty="0"/>
              <a:t> en inglés), que es un modelo que puede ser usado por las pymes para poder acceder, en forma más económica, a servicios que tradicionalmente han sido costosos,  debido a la cantidad y requerimientos de los equipos involucrados, y por consiguiente mejorar la gestión de sus procesos en sus primeros años de vida.  </a:t>
            </a:r>
          </a:p>
          <a:p>
            <a:pPr rtl="0"/>
            <a:endParaRPr lang="es-ES" dirty="0"/>
          </a:p>
        </p:txBody>
      </p:sp>
    </p:spTree>
    <p:extLst>
      <p:ext uri="{BB962C8B-B14F-4D97-AF65-F5344CB8AC3E}">
        <p14:creationId xmlns:p14="http://schemas.microsoft.com/office/powerpoint/2010/main" val="542520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CAPITULO 2</a:t>
            </a:r>
          </a:p>
        </p:txBody>
      </p:sp>
      <p:sp>
        <p:nvSpPr>
          <p:cNvPr id="3" name="Marcador de texto 2"/>
          <p:cNvSpPr>
            <a:spLocks noGrp="1"/>
          </p:cNvSpPr>
          <p:nvPr>
            <p:ph type="body" idx="1"/>
          </p:nvPr>
        </p:nvSpPr>
        <p:spPr/>
        <p:txBody>
          <a:bodyPr rtlCol="0"/>
          <a:lstStyle/>
          <a:p>
            <a:pPr rtl="0"/>
            <a:r>
              <a:rPr lang="es-ES" dirty="0"/>
              <a:t>MARCO TEORICO</a:t>
            </a:r>
          </a:p>
        </p:txBody>
      </p:sp>
    </p:spTree>
    <p:extLst>
      <p:ext uri="{BB962C8B-B14F-4D97-AF65-F5344CB8AC3E}">
        <p14:creationId xmlns:p14="http://schemas.microsoft.com/office/powerpoint/2010/main" val="3112760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Marco Teórico de Programación Orientada a Objetos</a:t>
            </a:r>
          </a:p>
        </p:txBody>
      </p:sp>
      <p:sp>
        <p:nvSpPr>
          <p:cNvPr id="14" name="Marcador de contenido 13"/>
          <p:cNvSpPr>
            <a:spLocks noGrp="1"/>
          </p:cNvSpPr>
          <p:nvPr>
            <p:ph idx="1"/>
          </p:nvPr>
        </p:nvSpPr>
        <p:spPr>
          <a:xfrm>
            <a:off x="1104900" y="1476241"/>
            <a:ext cx="10172700" cy="4572000"/>
          </a:xfrm>
        </p:spPr>
        <p:txBody>
          <a:bodyPr rtlCol="0">
            <a:normAutofit fontScale="92500"/>
          </a:bodyPr>
          <a:lstStyle/>
          <a:p>
            <a:pPr algn="just"/>
            <a:r>
              <a:rPr lang="es-ES" dirty="0"/>
              <a:t>Java </a:t>
            </a:r>
            <a:r>
              <a:rPr lang="es-ES" dirty="0" err="1"/>
              <a:t>NetBeans</a:t>
            </a:r>
            <a:r>
              <a:rPr lang="es-ES" dirty="0"/>
              <a:t>: </a:t>
            </a:r>
          </a:p>
          <a:p>
            <a:pPr marL="0" indent="0" algn="just">
              <a:buNone/>
            </a:pPr>
            <a:r>
              <a:rPr lang="es-ES" dirty="0"/>
              <a:t>Es un Entorno de Desarrollo Integrado distribuido por Oracle que permite crear aplicaciones de escritorio y web mediante el uso de diferentes lenguajes de programación, su uso principal es con el lenguaje programación de Java. Es un software con licencia GPL2 que pertenece al software libre el cual puede recurrir a la interacción de </a:t>
            </a:r>
            <a:r>
              <a:rPr lang="es-ES" dirty="0" err="1"/>
              <a:t>APIs</a:t>
            </a:r>
            <a:r>
              <a:rPr lang="es-ES" dirty="0"/>
              <a:t> de </a:t>
            </a:r>
            <a:r>
              <a:rPr lang="es-ES" dirty="0" err="1"/>
              <a:t>NetBeans</a:t>
            </a:r>
            <a:r>
              <a:rPr lang="es-ES" dirty="0"/>
              <a:t>.</a:t>
            </a:r>
          </a:p>
          <a:p>
            <a:pPr algn="just">
              <a:buFont typeface="Wingdings" panose="05000000000000000000" pitchFamily="2" charset="2"/>
              <a:buChar char="v"/>
            </a:pPr>
            <a:r>
              <a:rPr lang="es-ES" dirty="0"/>
              <a:t>Clase</a:t>
            </a:r>
          </a:p>
          <a:p>
            <a:pPr algn="just">
              <a:buFont typeface="Wingdings" panose="05000000000000000000" pitchFamily="2" charset="2"/>
              <a:buChar char="v"/>
            </a:pPr>
            <a:r>
              <a:rPr lang="es-ES" dirty="0"/>
              <a:t>Objeto </a:t>
            </a:r>
          </a:p>
          <a:p>
            <a:pPr algn="just">
              <a:buFont typeface="Wingdings" panose="05000000000000000000" pitchFamily="2" charset="2"/>
              <a:buChar char="v"/>
            </a:pPr>
            <a:r>
              <a:rPr lang="es-ES" dirty="0"/>
              <a:t>Método</a:t>
            </a:r>
          </a:p>
          <a:p>
            <a:pPr algn="just">
              <a:buFont typeface="Wingdings" panose="05000000000000000000" pitchFamily="2" charset="2"/>
              <a:buChar char="v"/>
            </a:pPr>
            <a:r>
              <a:rPr lang="es-ES" dirty="0"/>
              <a:t>Lista</a:t>
            </a:r>
          </a:p>
          <a:p>
            <a:pPr algn="just">
              <a:buFont typeface="Wingdings" panose="05000000000000000000" pitchFamily="2" charset="2"/>
              <a:buChar char="v"/>
            </a:pPr>
            <a:r>
              <a:rPr lang="es-ES" dirty="0"/>
              <a:t>Atributo</a:t>
            </a:r>
          </a:p>
          <a:p>
            <a:pPr algn="just">
              <a:buFont typeface="Wingdings" panose="05000000000000000000" pitchFamily="2" charset="2"/>
              <a:buChar char="v"/>
            </a:pPr>
            <a:r>
              <a:rPr lang="es-ES" dirty="0"/>
              <a:t>Dominio</a:t>
            </a:r>
          </a:p>
          <a:p>
            <a:pPr rtl="0"/>
            <a:endParaRPr lang="es-ES" dirty="0"/>
          </a:p>
        </p:txBody>
      </p:sp>
    </p:spTree>
    <p:extLst>
      <p:ext uri="{BB962C8B-B14F-4D97-AF65-F5344CB8AC3E}">
        <p14:creationId xmlns:p14="http://schemas.microsoft.com/office/powerpoint/2010/main" val="382889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Marco Teórico de Programación Orientada a Objetos</a:t>
            </a:r>
          </a:p>
        </p:txBody>
      </p:sp>
      <p:sp>
        <p:nvSpPr>
          <p:cNvPr id="14" name="Marcador de contenido 13"/>
          <p:cNvSpPr>
            <a:spLocks noGrp="1"/>
          </p:cNvSpPr>
          <p:nvPr>
            <p:ph idx="1"/>
          </p:nvPr>
        </p:nvSpPr>
        <p:spPr>
          <a:xfrm>
            <a:off x="1104900" y="1438141"/>
            <a:ext cx="10172700" cy="4572000"/>
          </a:xfrm>
        </p:spPr>
        <p:txBody>
          <a:bodyPr rtlCol="0"/>
          <a:lstStyle/>
          <a:p>
            <a:pPr algn="just"/>
            <a:r>
              <a:rPr lang="es-ES" dirty="0"/>
              <a:t>Programación Orientada a Objetos (POO): </a:t>
            </a:r>
          </a:p>
          <a:p>
            <a:pPr marL="0" indent="0" algn="just">
              <a:buNone/>
            </a:pPr>
            <a:r>
              <a:rPr lang="es-ES" dirty="0"/>
              <a:t>La programación orientada a objetos es un paradigma de programación en el que los programas se ven como formados por entidades llamadas objetos que recuerdan su propio estado interno y que se comunican entre sí mediante el paso de mensajes que se intercambian con la finalidad de cambiar sus estados internos, compartir información y solicitar a otros objetos el procesamiento de dicha información.</a:t>
            </a:r>
          </a:p>
          <a:p>
            <a:pPr algn="just">
              <a:buFont typeface="Wingdings" panose="05000000000000000000" pitchFamily="2" charset="2"/>
              <a:buChar char="v"/>
            </a:pPr>
            <a:r>
              <a:rPr lang="es-ES" dirty="0"/>
              <a:t>Abstracción</a:t>
            </a:r>
          </a:p>
          <a:p>
            <a:pPr algn="just">
              <a:buFont typeface="Wingdings" panose="05000000000000000000" pitchFamily="2" charset="2"/>
              <a:buChar char="v"/>
            </a:pPr>
            <a:r>
              <a:rPr lang="es-ES" dirty="0"/>
              <a:t>Encapsulamiento</a:t>
            </a:r>
          </a:p>
          <a:p>
            <a:pPr algn="just">
              <a:buFont typeface="Wingdings" panose="05000000000000000000" pitchFamily="2" charset="2"/>
              <a:buChar char="v"/>
            </a:pPr>
            <a:r>
              <a:rPr lang="es-ES" dirty="0"/>
              <a:t>Herencia</a:t>
            </a:r>
          </a:p>
          <a:p>
            <a:pPr algn="just">
              <a:buFont typeface="Wingdings" panose="05000000000000000000" pitchFamily="2" charset="2"/>
              <a:buChar char="v"/>
            </a:pPr>
            <a:r>
              <a:rPr lang="es-ES" dirty="0"/>
              <a:t>Polimorfismo</a:t>
            </a:r>
          </a:p>
          <a:p>
            <a:pPr marL="0" indent="0" algn="just">
              <a:buNone/>
            </a:pPr>
            <a:endParaRPr lang="es-ES" dirty="0"/>
          </a:p>
          <a:p>
            <a:pPr rtl="0"/>
            <a:endParaRPr lang="es-ES" dirty="0"/>
          </a:p>
        </p:txBody>
      </p:sp>
    </p:spTree>
    <p:extLst>
      <p:ext uri="{BB962C8B-B14F-4D97-AF65-F5344CB8AC3E}">
        <p14:creationId xmlns:p14="http://schemas.microsoft.com/office/powerpoint/2010/main" val="1898655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04900" y="2292094"/>
            <a:ext cx="10096500" cy="966261"/>
          </a:xfrm>
        </p:spPr>
        <p:txBody>
          <a:bodyPr rtlCol="0"/>
          <a:lstStyle/>
          <a:p>
            <a:pPr rtl="0"/>
            <a:r>
              <a:rPr lang="es-ES" dirty="0"/>
              <a:t>Integrantes:</a:t>
            </a:r>
          </a:p>
        </p:txBody>
      </p:sp>
      <p:sp>
        <p:nvSpPr>
          <p:cNvPr id="3" name="Subtítulo 2"/>
          <p:cNvSpPr>
            <a:spLocks noGrp="1"/>
          </p:cNvSpPr>
          <p:nvPr>
            <p:ph type="subTitle" idx="1"/>
          </p:nvPr>
        </p:nvSpPr>
        <p:spPr>
          <a:xfrm>
            <a:off x="1104899" y="3258355"/>
            <a:ext cx="10096501" cy="955565"/>
          </a:xfrm>
        </p:spPr>
        <p:txBody>
          <a:bodyPr rtlCol="0">
            <a:normAutofit fontScale="25000" lnSpcReduction="20000"/>
          </a:bodyPr>
          <a:lstStyle/>
          <a:p>
            <a:pPr marL="285750" indent="-285750">
              <a:lnSpc>
                <a:spcPct val="170000"/>
              </a:lnSpc>
              <a:buFont typeface="Arial" panose="020B0604020202020204" pitchFamily="34" charset="0"/>
              <a:buChar char="•"/>
            </a:pPr>
            <a:r>
              <a:rPr lang="es-ES" sz="6400" b="1" i="1" dirty="0">
                <a:effectLst>
                  <a:outerShdw blurRad="38100" dist="38100" dir="2700000" algn="tl">
                    <a:srgbClr val="000000">
                      <a:alpha val="43137"/>
                    </a:srgbClr>
                  </a:outerShdw>
                </a:effectLst>
              </a:rPr>
              <a:t>Huanachin Ccorahua, Jhon J.</a:t>
            </a:r>
          </a:p>
          <a:p>
            <a:pPr marL="285750" indent="-285750">
              <a:lnSpc>
                <a:spcPct val="170000"/>
              </a:lnSpc>
              <a:buFont typeface="Arial" panose="020B0604020202020204" pitchFamily="34" charset="0"/>
              <a:buChar char="•"/>
            </a:pPr>
            <a:r>
              <a:rPr lang="es-ES" sz="6400" b="1" i="1" dirty="0" err="1">
                <a:effectLst>
                  <a:outerShdw blurRad="38100" dist="38100" dir="2700000" algn="tl">
                    <a:srgbClr val="000000">
                      <a:alpha val="43137"/>
                    </a:srgbClr>
                  </a:outerShdw>
                </a:effectLst>
              </a:rPr>
              <a:t>LLaja</a:t>
            </a:r>
            <a:r>
              <a:rPr lang="es-ES" sz="6400" b="1" i="1" dirty="0">
                <a:effectLst>
                  <a:outerShdw blurRad="38100" dist="38100" dir="2700000" algn="tl">
                    <a:srgbClr val="000000">
                      <a:alpha val="43137"/>
                    </a:srgbClr>
                  </a:outerShdw>
                </a:effectLst>
              </a:rPr>
              <a:t> </a:t>
            </a:r>
            <a:r>
              <a:rPr lang="es-ES" sz="6400" b="1" i="1" dirty="0" err="1">
                <a:effectLst>
                  <a:outerShdw blurRad="38100" dist="38100" dir="2700000" algn="tl">
                    <a:srgbClr val="000000">
                      <a:alpha val="43137"/>
                    </a:srgbClr>
                  </a:outerShdw>
                </a:effectLst>
              </a:rPr>
              <a:t>Fernandez</a:t>
            </a:r>
            <a:r>
              <a:rPr lang="es-ES" sz="6400" b="1" i="1" dirty="0">
                <a:effectLst>
                  <a:outerShdw blurRad="38100" dist="38100" dir="2700000" algn="tl">
                    <a:srgbClr val="000000">
                      <a:alpha val="43137"/>
                    </a:srgbClr>
                  </a:outerShdw>
                </a:effectLst>
              </a:rPr>
              <a:t>, Juan Miguel</a:t>
            </a:r>
          </a:p>
          <a:p>
            <a:pPr marL="285750" indent="-285750">
              <a:lnSpc>
                <a:spcPct val="170000"/>
              </a:lnSpc>
              <a:buFont typeface="Arial" panose="020B0604020202020204" pitchFamily="34" charset="0"/>
              <a:buChar char="•"/>
            </a:pPr>
            <a:r>
              <a:rPr lang="es-ES" sz="6400" b="1" i="1" dirty="0">
                <a:effectLst>
                  <a:outerShdw blurRad="38100" dist="38100" dir="2700000" algn="tl">
                    <a:srgbClr val="000000">
                      <a:alpha val="43137"/>
                    </a:srgbClr>
                  </a:outerShdw>
                </a:effectLst>
              </a:rPr>
              <a:t>Poma </a:t>
            </a:r>
            <a:r>
              <a:rPr lang="es-ES" sz="6400" b="1" i="1" dirty="0" err="1">
                <a:effectLst>
                  <a:outerShdw blurRad="38100" dist="38100" dir="2700000" algn="tl">
                    <a:srgbClr val="000000">
                      <a:alpha val="43137"/>
                    </a:srgbClr>
                  </a:outerShdw>
                </a:effectLst>
              </a:rPr>
              <a:t>Chinchay</a:t>
            </a:r>
            <a:r>
              <a:rPr lang="es-ES" sz="6400" b="1" i="1" dirty="0">
                <a:effectLst>
                  <a:outerShdw blurRad="38100" dist="38100" dir="2700000" algn="tl">
                    <a:srgbClr val="000000">
                      <a:alpha val="43137"/>
                    </a:srgbClr>
                  </a:outerShdw>
                </a:effectLst>
              </a:rPr>
              <a:t>, Shamir</a:t>
            </a:r>
          </a:p>
          <a:p>
            <a:pPr marL="285750" indent="-285750">
              <a:lnSpc>
                <a:spcPct val="170000"/>
              </a:lnSpc>
              <a:buFont typeface="Arial" panose="020B0604020202020204" pitchFamily="34" charset="0"/>
              <a:buChar char="•"/>
            </a:pPr>
            <a:r>
              <a:rPr lang="es-ES" sz="6400" b="1" i="1" dirty="0">
                <a:effectLst>
                  <a:outerShdw blurRad="38100" dist="38100" dir="2700000" algn="tl">
                    <a:srgbClr val="000000">
                      <a:alpha val="43137"/>
                    </a:srgbClr>
                  </a:outerShdw>
                </a:effectLst>
              </a:rPr>
              <a:t>Sierra Jerónimo, Alberto John </a:t>
            </a:r>
          </a:p>
          <a:p>
            <a:pPr marL="285750" indent="-285750">
              <a:lnSpc>
                <a:spcPct val="170000"/>
              </a:lnSpc>
              <a:buFont typeface="Arial" panose="020B0604020202020204" pitchFamily="34" charset="0"/>
              <a:buChar char="•"/>
            </a:pPr>
            <a:r>
              <a:rPr lang="es-ES" sz="6400" b="1" i="1" dirty="0" err="1">
                <a:effectLst>
                  <a:outerShdw blurRad="38100" dist="38100" dir="2700000" algn="tl">
                    <a:srgbClr val="000000">
                      <a:alpha val="43137"/>
                    </a:srgbClr>
                  </a:outerShdw>
                </a:effectLst>
              </a:rPr>
              <a:t>Verastegui</a:t>
            </a:r>
            <a:r>
              <a:rPr lang="es-ES" sz="6400" b="1" i="1" dirty="0">
                <a:effectLst>
                  <a:outerShdw blurRad="38100" dist="38100" dir="2700000" algn="tl">
                    <a:srgbClr val="000000">
                      <a:alpha val="43137"/>
                    </a:srgbClr>
                  </a:outerShdw>
                </a:effectLst>
              </a:rPr>
              <a:t> Sifuentes, Carlos Miguel</a:t>
            </a:r>
          </a:p>
          <a:p>
            <a:pPr rtl="0"/>
            <a:endParaRPr lang="es-ES" dirty="0"/>
          </a:p>
        </p:txBody>
      </p:sp>
    </p:spTree>
    <p:extLst>
      <p:ext uri="{BB962C8B-B14F-4D97-AF65-F5344CB8AC3E}">
        <p14:creationId xmlns:p14="http://schemas.microsoft.com/office/powerpoint/2010/main" val="228634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Marco Teórico de Programación Orientada a Objetos</a:t>
            </a:r>
          </a:p>
        </p:txBody>
      </p:sp>
      <p:sp>
        <p:nvSpPr>
          <p:cNvPr id="14" name="Marcador de contenido 13"/>
          <p:cNvSpPr>
            <a:spLocks noGrp="1"/>
          </p:cNvSpPr>
          <p:nvPr>
            <p:ph idx="1"/>
          </p:nvPr>
        </p:nvSpPr>
        <p:spPr>
          <a:xfrm>
            <a:off x="1104900" y="1527041"/>
            <a:ext cx="10172700" cy="4572000"/>
          </a:xfrm>
        </p:spPr>
        <p:txBody>
          <a:bodyPr rtlCol="0"/>
          <a:lstStyle/>
          <a:p>
            <a:pPr algn="just"/>
            <a:r>
              <a:rPr lang="es-ES" dirty="0"/>
              <a:t>Relaciones entre clases: </a:t>
            </a:r>
          </a:p>
          <a:p>
            <a:pPr marL="0" indent="0" algn="just">
              <a:buNone/>
            </a:pPr>
            <a:r>
              <a:rPr lang="es-ES" dirty="0"/>
              <a:t>Cuando se diseña un programa se realizan diversos artefactos que nos permiten </a:t>
            </a:r>
            <a:r>
              <a:rPr lang="es-ES" dirty="0" err="1"/>
              <a:t>identficar</a:t>
            </a:r>
            <a:r>
              <a:rPr lang="es-ES" dirty="0"/>
              <a:t> sus componentes y funcionamiento. Entre ellos tenemos a los diagramas de clases y objetos.</a:t>
            </a:r>
          </a:p>
          <a:p>
            <a:pPr marL="0" indent="0" algn="just">
              <a:buNone/>
            </a:pPr>
            <a:r>
              <a:rPr lang="es-ES" dirty="0"/>
              <a:t>En los lenguajes orientados a objetos como JAVA es fundamental comprender como las clases existentes se relacionan. UML permite definir tres tipos de relaciones fundamentales que son:</a:t>
            </a:r>
          </a:p>
          <a:p>
            <a:pPr algn="just">
              <a:buFont typeface="Wingdings" panose="05000000000000000000" pitchFamily="2" charset="2"/>
              <a:buChar char="v"/>
            </a:pPr>
            <a:r>
              <a:rPr lang="es-ES" dirty="0"/>
              <a:t>Asociación</a:t>
            </a:r>
          </a:p>
          <a:p>
            <a:pPr algn="just">
              <a:buFont typeface="Wingdings" panose="05000000000000000000" pitchFamily="2" charset="2"/>
              <a:buChar char="v"/>
            </a:pPr>
            <a:r>
              <a:rPr lang="es-ES" dirty="0"/>
              <a:t>Agregación</a:t>
            </a:r>
          </a:p>
          <a:p>
            <a:pPr algn="just">
              <a:buFont typeface="Wingdings" panose="05000000000000000000" pitchFamily="2" charset="2"/>
              <a:buChar char="v"/>
            </a:pPr>
            <a:r>
              <a:rPr lang="es-ES" dirty="0"/>
              <a:t>Composición</a:t>
            </a:r>
          </a:p>
          <a:p>
            <a:pPr rtl="0"/>
            <a:endParaRPr lang="es-ES" dirty="0"/>
          </a:p>
        </p:txBody>
      </p:sp>
    </p:spTree>
    <p:extLst>
      <p:ext uri="{BB962C8B-B14F-4D97-AF65-F5344CB8AC3E}">
        <p14:creationId xmlns:p14="http://schemas.microsoft.com/office/powerpoint/2010/main" val="544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Marco Teórico de Programación Orientada a Objetos</a:t>
            </a:r>
          </a:p>
        </p:txBody>
      </p:sp>
      <p:sp>
        <p:nvSpPr>
          <p:cNvPr id="14" name="Marcador de contenido 13"/>
          <p:cNvSpPr>
            <a:spLocks noGrp="1"/>
          </p:cNvSpPr>
          <p:nvPr>
            <p:ph idx="1"/>
          </p:nvPr>
        </p:nvSpPr>
        <p:spPr>
          <a:xfrm>
            <a:off x="1104900" y="2009641"/>
            <a:ext cx="10172700" cy="3006859"/>
          </a:xfrm>
        </p:spPr>
        <p:txBody>
          <a:bodyPr rtlCol="0"/>
          <a:lstStyle/>
          <a:p>
            <a:r>
              <a:rPr lang="es-ES" dirty="0"/>
              <a:t>Framework en Java</a:t>
            </a:r>
          </a:p>
          <a:p>
            <a:pPr marL="0" indent="0" algn="just" hangingPunct="0">
              <a:lnSpc>
                <a:spcPct val="150000"/>
              </a:lnSpc>
              <a:buNone/>
            </a:pPr>
            <a:r>
              <a:rPr lang="es-ES" dirty="0"/>
              <a:t>Los JSP (</a:t>
            </a:r>
            <a:r>
              <a:rPr lang="es-ES" dirty="0" err="1"/>
              <a:t>JavaServer</a:t>
            </a:r>
            <a:r>
              <a:rPr lang="es-ES" dirty="0"/>
              <a:t> </a:t>
            </a:r>
            <a:r>
              <a:rPr lang="es-ES" dirty="0" err="1"/>
              <a:t>Pages</a:t>
            </a:r>
            <a:r>
              <a:rPr lang="es-ES" dirty="0"/>
              <a:t>), permite insertar fácilmente código Java dentro de la página HTML. Con esta Solución, las aplicaciones Web adoptaron a los JSP como figura central, lo que pronto traería como consecuencia problemas con el control del flujo, así como en el mantenimiento de páginas con demasiado código web.</a:t>
            </a:r>
          </a:p>
          <a:p>
            <a:pPr marL="0" indent="0" algn="just">
              <a:buNone/>
            </a:pPr>
            <a:endParaRPr lang="es-ES" dirty="0"/>
          </a:p>
          <a:p>
            <a:pPr rtl="0"/>
            <a:endParaRPr lang="es-ES" dirty="0"/>
          </a:p>
        </p:txBody>
      </p:sp>
    </p:spTree>
    <p:extLst>
      <p:ext uri="{BB962C8B-B14F-4D97-AF65-F5344CB8AC3E}">
        <p14:creationId xmlns:p14="http://schemas.microsoft.com/office/powerpoint/2010/main" val="95317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Marco Teórico de Programación Orientada a Objetos</a:t>
            </a:r>
          </a:p>
        </p:txBody>
      </p:sp>
      <p:sp>
        <p:nvSpPr>
          <p:cNvPr id="14" name="Marcador de contenido 13"/>
          <p:cNvSpPr>
            <a:spLocks noGrp="1"/>
          </p:cNvSpPr>
          <p:nvPr>
            <p:ph idx="1"/>
          </p:nvPr>
        </p:nvSpPr>
        <p:spPr>
          <a:xfrm>
            <a:off x="1104900" y="1819141"/>
            <a:ext cx="10172700" cy="4302259"/>
          </a:xfrm>
        </p:spPr>
        <p:txBody>
          <a:bodyPr rtlCol="0">
            <a:normAutofit/>
          </a:bodyPr>
          <a:lstStyle/>
          <a:p>
            <a:r>
              <a:rPr lang="es-ES" dirty="0"/>
              <a:t>CSS:</a:t>
            </a:r>
          </a:p>
          <a:p>
            <a:pPr marL="0" indent="0" hangingPunct="0">
              <a:buNone/>
            </a:pPr>
            <a:r>
              <a:rPr lang="es-ES" dirty="0" err="1"/>
              <a:t>Cascading</a:t>
            </a:r>
            <a:r>
              <a:rPr lang="es-ES" dirty="0"/>
              <a:t> Style </a:t>
            </a:r>
            <a:r>
              <a:rPr lang="es-ES" dirty="0" err="1"/>
              <a:t>Sheets</a:t>
            </a:r>
            <a:r>
              <a:rPr lang="es-ES" dirty="0"/>
              <a:t>, significa Hojas de Estilo en Cascada. Es un lenguaje usado para definir la presentación de un documento estructurado escrito en HTML o XML. </a:t>
            </a:r>
            <a:r>
              <a:rPr lang="es-ES" dirty="0" err="1"/>
              <a:t>MySQL</a:t>
            </a:r>
            <a:r>
              <a:rPr lang="es-ES" dirty="0"/>
              <a:t> Server</a:t>
            </a:r>
          </a:p>
          <a:p>
            <a:pPr marL="0" indent="0" hangingPunct="0">
              <a:buNone/>
            </a:pPr>
            <a:endParaRPr lang="es-ES" dirty="0"/>
          </a:p>
          <a:p>
            <a:pPr algn="just"/>
            <a:r>
              <a:rPr lang="es-ES" dirty="0" err="1"/>
              <a:t>Bootstrap</a:t>
            </a:r>
            <a:r>
              <a:rPr lang="es-ES" dirty="0"/>
              <a:t>:</a:t>
            </a:r>
          </a:p>
          <a:p>
            <a:pPr marL="0" indent="0" algn="just">
              <a:buNone/>
            </a:pPr>
            <a:r>
              <a:rPr lang="es-ES" dirty="0" err="1"/>
              <a:t>Bootstrap</a:t>
            </a:r>
            <a:r>
              <a:rPr lang="es-ES" dirty="0"/>
              <a:t> fue creado por Mark Otto y </a:t>
            </a:r>
            <a:r>
              <a:rPr lang="es-ES" dirty="0" err="1"/>
              <a:t>Jacbod</a:t>
            </a:r>
            <a:r>
              <a:rPr lang="es-ES" dirty="0"/>
              <a:t> </a:t>
            </a:r>
            <a:r>
              <a:rPr lang="es-ES" dirty="0" err="1"/>
              <a:t>Thornton</a:t>
            </a:r>
            <a:r>
              <a:rPr lang="es-ES" dirty="0"/>
              <a:t> ambos desarrolladores de Twitter, ellos buscaban un marco de trabajo para fomentar la consistencia entre las herramientas internas, las cuales llevaban a inconsistencias y a una gran carga de trabajo en su mantenimiento.</a:t>
            </a:r>
          </a:p>
          <a:p>
            <a:pPr marL="0" indent="0" algn="just">
              <a:buNone/>
            </a:pPr>
            <a:endParaRPr lang="es-ES" dirty="0"/>
          </a:p>
          <a:p>
            <a:pPr rtl="0"/>
            <a:endParaRPr lang="es-ES" dirty="0"/>
          </a:p>
        </p:txBody>
      </p:sp>
    </p:spTree>
    <p:extLst>
      <p:ext uri="{BB962C8B-B14F-4D97-AF65-F5344CB8AC3E}">
        <p14:creationId xmlns:p14="http://schemas.microsoft.com/office/powerpoint/2010/main" val="10898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CAPITULO 3</a:t>
            </a:r>
          </a:p>
        </p:txBody>
      </p:sp>
      <p:sp>
        <p:nvSpPr>
          <p:cNvPr id="3" name="Marcador de texto 2"/>
          <p:cNvSpPr>
            <a:spLocks noGrp="1"/>
          </p:cNvSpPr>
          <p:nvPr>
            <p:ph type="body" idx="1"/>
          </p:nvPr>
        </p:nvSpPr>
        <p:spPr/>
        <p:txBody>
          <a:bodyPr rtlCol="0"/>
          <a:lstStyle/>
          <a:p>
            <a:pPr rtl="0"/>
            <a:r>
              <a:rPr lang="es-ES" dirty="0"/>
              <a:t>DASARROLLO DE LA SOLUCION</a:t>
            </a:r>
          </a:p>
        </p:txBody>
      </p:sp>
    </p:spTree>
    <p:extLst>
      <p:ext uri="{BB962C8B-B14F-4D97-AF65-F5344CB8AC3E}">
        <p14:creationId xmlns:p14="http://schemas.microsoft.com/office/powerpoint/2010/main" val="273780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Diagrama de Clases</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8184" y="1587455"/>
            <a:ext cx="8774113" cy="498320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52352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Base de datos</a:t>
            </a:r>
          </a:p>
        </p:txBody>
      </p:sp>
      <p:pic>
        <p:nvPicPr>
          <p:cNvPr id="4" name="Imagen 3">
            <a:extLst>
              <a:ext uri="{FF2B5EF4-FFF2-40B4-BE49-F238E27FC236}">
                <a16:creationId xmlns:a16="http://schemas.microsoft.com/office/drawing/2014/main" id="{8DC67050-351E-401A-99BF-3A6CFFF34F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1104900" y="2002060"/>
            <a:ext cx="9982200" cy="3768280"/>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653768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Entorno Visual</a:t>
            </a:r>
          </a:p>
        </p:txBody>
      </p:sp>
      <p:sp>
        <p:nvSpPr>
          <p:cNvPr id="18" name="Text Placeholder 2">
            <a:extLst>
              <a:ext uri="{FF2B5EF4-FFF2-40B4-BE49-F238E27FC236}">
                <a16:creationId xmlns:a16="http://schemas.microsoft.com/office/drawing/2014/main" id="{3C56645A-1F9E-4394-9FDE-EEA2342DE866}"/>
              </a:ext>
            </a:extLst>
          </p:cNvPr>
          <p:cNvSpPr>
            <a:spLocks noGrp="1"/>
          </p:cNvSpPr>
          <p:nvPr>
            <p:ph type="body" sz="half" idx="2"/>
          </p:nvPr>
        </p:nvSpPr>
        <p:spPr>
          <a:xfrm>
            <a:off x="1515717" y="3326296"/>
            <a:ext cx="2618962" cy="1417983"/>
          </a:xfrm>
        </p:spPr>
        <p:txBody>
          <a:bodyPr/>
          <a:lstStyle/>
          <a:p>
            <a:pPr algn="just"/>
            <a:r>
              <a:rPr lang="en-US" sz="2000" dirty="0"/>
              <a:t>En esta </a:t>
            </a:r>
            <a:r>
              <a:rPr lang="en-US" sz="2000" dirty="0" err="1"/>
              <a:t>ventana</a:t>
            </a:r>
            <a:r>
              <a:rPr lang="en-US" sz="2000" dirty="0"/>
              <a:t>, temenos </a:t>
            </a:r>
            <a:r>
              <a:rPr lang="en-US" sz="2000" dirty="0" err="1"/>
              <a:t>el</a:t>
            </a:r>
            <a:r>
              <a:rPr lang="en-US" sz="2000" dirty="0"/>
              <a:t> </a:t>
            </a:r>
            <a:r>
              <a:rPr lang="en-US" sz="2000" dirty="0" err="1"/>
              <a:t>logeo</a:t>
            </a:r>
            <a:r>
              <a:rPr lang="en-US" sz="2000" dirty="0"/>
              <a:t> del </a:t>
            </a:r>
            <a:r>
              <a:rPr lang="en-US" sz="2000" dirty="0" err="1"/>
              <a:t>cliente</a:t>
            </a:r>
            <a:r>
              <a:rPr lang="en-US" sz="2000" dirty="0"/>
              <a:t> con </a:t>
            </a:r>
            <a:r>
              <a:rPr lang="en-US" sz="2000" dirty="0" err="1"/>
              <a:t>el</a:t>
            </a:r>
            <a:r>
              <a:rPr lang="en-US" sz="2000" dirty="0"/>
              <a:t> password.</a:t>
            </a:r>
          </a:p>
        </p:txBody>
      </p:sp>
      <p:pic>
        <p:nvPicPr>
          <p:cNvPr id="3" name="Imagen 2">
            <a:extLst>
              <a:ext uri="{FF2B5EF4-FFF2-40B4-BE49-F238E27FC236}">
                <a16:creationId xmlns:a16="http://schemas.microsoft.com/office/drawing/2014/main" id="{D107F220-31DA-4202-BD44-B18074500D7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2" t="5757" r="1"/>
          <a:stretch/>
        </p:blipFill>
        <p:spPr bwMode="auto">
          <a:xfrm>
            <a:off x="4654671" y="2370073"/>
            <a:ext cx="6430912" cy="3032253"/>
          </a:xfrm>
          <a:prstGeom prst="rect">
            <a:avLst/>
          </a:prstGeom>
          <a:noFill/>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470142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Entorno Visual</a:t>
            </a:r>
          </a:p>
        </p:txBody>
      </p:sp>
      <p:sp>
        <p:nvSpPr>
          <p:cNvPr id="18" name="Text Placeholder 2">
            <a:extLst>
              <a:ext uri="{FF2B5EF4-FFF2-40B4-BE49-F238E27FC236}">
                <a16:creationId xmlns:a16="http://schemas.microsoft.com/office/drawing/2014/main" id="{3C56645A-1F9E-4394-9FDE-EEA2342DE866}"/>
              </a:ext>
            </a:extLst>
          </p:cNvPr>
          <p:cNvSpPr>
            <a:spLocks noGrp="1"/>
          </p:cNvSpPr>
          <p:nvPr>
            <p:ph type="body" sz="half" idx="2"/>
          </p:nvPr>
        </p:nvSpPr>
        <p:spPr>
          <a:xfrm>
            <a:off x="1104900" y="1592089"/>
            <a:ext cx="5858608" cy="1417983"/>
          </a:xfrm>
        </p:spPr>
        <p:txBody>
          <a:bodyPr/>
          <a:lstStyle/>
          <a:p>
            <a:pPr algn="just"/>
            <a:r>
              <a:rPr lang="en-US" sz="2000" dirty="0"/>
              <a:t>En esta </a:t>
            </a:r>
            <a:r>
              <a:rPr lang="en-US" sz="2000" dirty="0" err="1"/>
              <a:t>ventana</a:t>
            </a:r>
            <a:r>
              <a:rPr lang="en-US" sz="2000" dirty="0"/>
              <a:t>, temenos la </a:t>
            </a:r>
            <a:r>
              <a:rPr lang="en-US" sz="2000" dirty="0" err="1"/>
              <a:t>barra</a:t>
            </a:r>
            <a:r>
              <a:rPr lang="en-US" sz="2000" dirty="0"/>
              <a:t> de menu </a:t>
            </a:r>
          </a:p>
        </p:txBody>
      </p:sp>
      <p:pic>
        <p:nvPicPr>
          <p:cNvPr id="6" name="Imagen 5">
            <a:extLst>
              <a:ext uri="{FF2B5EF4-FFF2-40B4-BE49-F238E27FC236}">
                <a16:creationId xmlns:a16="http://schemas.microsoft.com/office/drawing/2014/main" id="{67DA4AA7-EAEC-44D6-A847-25C574E9C079}"/>
              </a:ext>
            </a:extLst>
          </p:cNvPr>
          <p:cNvPicPr>
            <a:picLocks noChangeAspect="1"/>
          </p:cNvPicPr>
          <p:nvPr/>
        </p:nvPicPr>
        <p:blipFill rotWithShape="1">
          <a:blip r:embed="rId3"/>
          <a:srcRect t="5107" b="19985"/>
          <a:stretch/>
        </p:blipFill>
        <p:spPr>
          <a:xfrm>
            <a:off x="1104899" y="2301080"/>
            <a:ext cx="9980683" cy="42034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55065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Entorno Visual</a:t>
            </a:r>
          </a:p>
        </p:txBody>
      </p:sp>
      <p:sp>
        <p:nvSpPr>
          <p:cNvPr id="18" name="Text Placeholder 2">
            <a:extLst>
              <a:ext uri="{FF2B5EF4-FFF2-40B4-BE49-F238E27FC236}">
                <a16:creationId xmlns:a16="http://schemas.microsoft.com/office/drawing/2014/main" id="{3C56645A-1F9E-4394-9FDE-EEA2342DE866}"/>
              </a:ext>
            </a:extLst>
          </p:cNvPr>
          <p:cNvSpPr>
            <a:spLocks noGrp="1"/>
          </p:cNvSpPr>
          <p:nvPr>
            <p:ph type="body" sz="half" idx="2"/>
          </p:nvPr>
        </p:nvSpPr>
        <p:spPr>
          <a:xfrm>
            <a:off x="1104900" y="1811215"/>
            <a:ext cx="2032195" cy="4572000"/>
          </a:xfrm>
        </p:spPr>
        <p:txBody>
          <a:bodyPr>
            <a:normAutofit/>
          </a:bodyPr>
          <a:lstStyle/>
          <a:p>
            <a:r>
              <a:rPr lang="en-US" dirty="0"/>
              <a:t>En esta Ventana, </a:t>
            </a:r>
            <a:r>
              <a:rPr lang="es-ES" dirty="0"/>
              <a:t>figura los datos del cliente, del producto y la función para buscar y eliminar productos. Asimismo, se podrá modificar y eliminar productos</a:t>
            </a:r>
            <a:r>
              <a:rPr lang="es-ES" dirty="0">
                <a:effectLst/>
              </a:rPr>
              <a:t>, </a:t>
            </a:r>
            <a:r>
              <a:rPr lang="es-ES" dirty="0"/>
              <a:t>con dos botones finales de generar venta y cancelar.</a:t>
            </a:r>
            <a:endParaRPr lang="es-PE" dirty="0"/>
          </a:p>
          <a:p>
            <a:endParaRPr lang="en-US" dirty="0"/>
          </a:p>
        </p:txBody>
      </p:sp>
      <p:pic>
        <p:nvPicPr>
          <p:cNvPr id="3" name="Imagen 2">
            <a:extLst>
              <a:ext uri="{FF2B5EF4-FFF2-40B4-BE49-F238E27FC236}">
                <a16:creationId xmlns:a16="http://schemas.microsoft.com/office/drawing/2014/main" id="{DC96EFEA-53CD-44B1-AC68-EF1005B4AA77}"/>
              </a:ext>
            </a:extLst>
          </p:cNvPr>
          <p:cNvPicPr>
            <a:picLocks noChangeAspect="1"/>
          </p:cNvPicPr>
          <p:nvPr/>
        </p:nvPicPr>
        <p:blipFill rotWithShape="1">
          <a:blip r:embed="rId3"/>
          <a:srcRect l="19500" t="21730" r="3885" b="8288"/>
          <a:stretch/>
        </p:blipFill>
        <p:spPr>
          <a:xfrm>
            <a:off x="3404381" y="1600200"/>
            <a:ext cx="7681201" cy="4320674"/>
          </a:xfrm>
          <a:prstGeom prst="rect">
            <a:avLst/>
          </a:prstGeom>
          <a:noFill/>
        </p:spPr>
      </p:pic>
    </p:spTree>
    <p:extLst>
      <p:ext uri="{BB962C8B-B14F-4D97-AF65-F5344CB8AC3E}">
        <p14:creationId xmlns:p14="http://schemas.microsoft.com/office/powerpoint/2010/main" val="1804114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Entorno Visual</a:t>
            </a:r>
          </a:p>
        </p:txBody>
      </p:sp>
      <p:sp>
        <p:nvSpPr>
          <p:cNvPr id="18" name="Text Placeholder 2">
            <a:extLst>
              <a:ext uri="{FF2B5EF4-FFF2-40B4-BE49-F238E27FC236}">
                <a16:creationId xmlns:a16="http://schemas.microsoft.com/office/drawing/2014/main" id="{3C56645A-1F9E-4394-9FDE-EEA2342DE866}"/>
              </a:ext>
            </a:extLst>
          </p:cNvPr>
          <p:cNvSpPr>
            <a:spLocks noGrp="1"/>
          </p:cNvSpPr>
          <p:nvPr>
            <p:ph type="body" sz="half" idx="2"/>
          </p:nvPr>
        </p:nvSpPr>
        <p:spPr>
          <a:xfrm>
            <a:off x="1104900" y="3322982"/>
            <a:ext cx="3396996" cy="904461"/>
          </a:xfrm>
        </p:spPr>
        <p:txBody>
          <a:bodyPr>
            <a:normAutofit fontScale="92500" lnSpcReduction="20000"/>
          </a:bodyPr>
          <a:lstStyle/>
          <a:p>
            <a:pPr algn="just"/>
            <a:r>
              <a:rPr lang="en-US" sz="2000" dirty="0"/>
              <a:t>En esta Ventana, </a:t>
            </a:r>
            <a:r>
              <a:rPr lang="es-ES" sz="2000" dirty="0"/>
              <a:t>al finalizar el registro de venta, obtendremos una facturación de toda la venta</a:t>
            </a:r>
            <a:r>
              <a:rPr lang="es-ES" sz="1800" dirty="0">
                <a:effectLst/>
                <a:latin typeface="Arial" panose="020B0604020202020204" pitchFamily="34" charset="0"/>
                <a:ea typeface="Segoe UI Symbol" panose="020B0502040204020203" pitchFamily="34" charset="0"/>
                <a:cs typeface="Segoe UI Symbol" panose="020B0502040204020203" pitchFamily="34" charset="0"/>
              </a:rPr>
              <a:t>.</a:t>
            </a:r>
            <a:endParaRPr lang="es-PE" sz="1800" dirty="0">
              <a:effectLst/>
              <a:latin typeface="Calibri" panose="020F0502020204030204" pitchFamily="34" charset="0"/>
              <a:ea typeface="Segoe UI Symbol" panose="020B0502040204020203" pitchFamily="34" charset="0"/>
              <a:cs typeface="Segoe UI Symbol" panose="020B0502040204020203" pitchFamily="34" charset="0"/>
            </a:endParaRPr>
          </a:p>
          <a:p>
            <a:endParaRPr lang="en-US" dirty="0"/>
          </a:p>
        </p:txBody>
      </p:sp>
      <p:pic>
        <p:nvPicPr>
          <p:cNvPr id="3" name="Imagen 2">
            <a:extLst>
              <a:ext uri="{FF2B5EF4-FFF2-40B4-BE49-F238E27FC236}">
                <a16:creationId xmlns:a16="http://schemas.microsoft.com/office/drawing/2014/main" id="{CE0DD7CF-F702-4629-BC11-7CEAE6EBA813}"/>
              </a:ext>
            </a:extLst>
          </p:cNvPr>
          <p:cNvPicPr>
            <a:picLocks noChangeAspect="1"/>
          </p:cNvPicPr>
          <p:nvPr/>
        </p:nvPicPr>
        <p:blipFill rotWithShape="1">
          <a:blip r:embed="rId3"/>
          <a:srcRect l="30231" t="17091" r="30192" b="28399"/>
          <a:stretch/>
        </p:blipFill>
        <p:spPr>
          <a:xfrm>
            <a:off x="4951829" y="1906980"/>
            <a:ext cx="5968632" cy="4621878"/>
          </a:xfrm>
          <a:prstGeom prst="rect">
            <a:avLst/>
          </a:prstGeom>
        </p:spPr>
      </p:pic>
    </p:spTree>
    <p:extLst>
      <p:ext uri="{BB962C8B-B14F-4D97-AF65-F5344CB8AC3E}">
        <p14:creationId xmlns:p14="http://schemas.microsoft.com/office/powerpoint/2010/main" val="2015804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CAPITULO 1</a:t>
            </a:r>
          </a:p>
        </p:txBody>
      </p:sp>
      <p:sp>
        <p:nvSpPr>
          <p:cNvPr id="3" name="Marcador de texto 2"/>
          <p:cNvSpPr>
            <a:spLocks noGrp="1"/>
          </p:cNvSpPr>
          <p:nvPr>
            <p:ph type="body" idx="1"/>
          </p:nvPr>
        </p:nvSpPr>
        <p:spPr/>
        <p:txBody>
          <a:bodyPr rtlCol="0"/>
          <a:lstStyle/>
          <a:p>
            <a:pPr rtl="0"/>
            <a:r>
              <a:rPr lang="es-ES" dirty="0"/>
              <a:t>ASPECTOS GENERALES</a:t>
            </a:r>
          </a:p>
        </p:txBody>
      </p:sp>
    </p:spTree>
    <p:extLst>
      <p:ext uri="{BB962C8B-B14F-4D97-AF65-F5344CB8AC3E}">
        <p14:creationId xmlns:p14="http://schemas.microsoft.com/office/powerpoint/2010/main" val="2592640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Código Fuente</a:t>
            </a:r>
          </a:p>
        </p:txBody>
      </p:sp>
      <p:pic>
        <p:nvPicPr>
          <p:cNvPr id="4" name="Imagen 3">
            <a:extLst>
              <a:ext uri="{FF2B5EF4-FFF2-40B4-BE49-F238E27FC236}">
                <a16:creationId xmlns:a16="http://schemas.microsoft.com/office/drawing/2014/main" id="{AE202D74-6569-469D-A6BB-B70481E6D808}"/>
              </a:ext>
            </a:extLst>
          </p:cNvPr>
          <p:cNvPicPr>
            <a:picLocks noChangeAspect="1"/>
          </p:cNvPicPr>
          <p:nvPr/>
        </p:nvPicPr>
        <p:blipFill>
          <a:blip r:embed="rId3"/>
          <a:stretch>
            <a:fillRect/>
          </a:stretch>
        </p:blipFill>
        <p:spPr>
          <a:xfrm>
            <a:off x="1762352" y="1600200"/>
            <a:ext cx="8667296" cy="4572000"/>
          </a:xfrm>
          <a:prstGeom prst="rect">
            <a:avLst/>
          </a:prstGeom>
          <a:noFill/>
        </p:spPr>
      </p:pic>
    </p:spTree>
    <p:extLst>
      <p:ext uri="{BB962C8B-B14F-4D97-AF65-F5344CB8AC3E}">
        <p14:creationId xmlns:p14="http://schemas.microsoft.com/office/powerpoint/2010/main" val="3366335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Código Fuente</a:t>
            </a:r>
          </a:p>
        </p:txBody>
      </p:sp>
      <p:pic>
        <p:nvPicPr>
          <p:cNvPr id="6" name="Imagen 5">
            <a:extLst>
              <a:ext uri="{FF2B5EF4-FFF2-40B4-BE49-F238E27FC236}">
                <a16:creationId xmlns:a16="http://schemas.microsoft.com/office/drawing/2014/main" id="{00E00F40-149C-4184-9873-C5AC03172607}"/>
              </a:ext>
            </a:extLst>
          </p:cNvPr>
          <p:cNvPicPr>
            <a:picLocks noChangeAspect="1"/>
          </p:cNvPicPr>
          <p:nvPr/>
        </p:nvPicPr>
        <p:blipFill rotWithShape="1">
          <a:blip r:embed="rId3"/>
          <a:srcRect b="9108"/>
          <a:stretch/>
        </p:blipFill>
        <p:spPr>
          <a:xfrm>
            <a:off x="1270375" y="1547446"/>
            <a:ext cx="9717678" cy="4965895"/>
          </a:xfrm>
          <a:prstGeom prst="rect">
            <a:avLst/>
          </a:prstGeom>
        </p:spPr>
      </p:pic>
    </p:spTree>
    <p:extLst>
      <p:ext uri="{BB962C8B-B14F-4D97-AF65-F5344CB8AC3E}">
        <p14:creationId xmlns:p14="http://schemas.microsoft.com/office/powerpoint/2010/main" val="12263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Código Fuente</a:t>
            </a:r>
          </a:p>
        </p:txBody>
      </p:sp>
      <p:pic>
        <p:nvPicPr>
          <p:cNvPr id="4" name="Imagen 3">
            <a:extLst>
              <a:ext uri="{FF2B5EF4-FFF2-40B4-BE49-F238E27FC236}">
                <a16:creationId xmlns:a16="http://schemas.microsoft.com/office/drawing/2014/main" id="{95D4058E-D3BD-4DD5-A81F-6A81D0CC2256}"/>
              </a:ext>
            </a:extLst>
          </p:cNvPr>
          <p:cNvPicPr>
            <a:picLocks noChangeAspect="1"/>
          </p:cNvPicPr>
          <p:nvPr/>
        </p:nvPicPr>
        <p:blipFill rotWithShape="1">
          <a:blip r:embed="rId3"/>
          <a:srcRect b="8492"/>
          <a:stretch/>
        </p:blipFill>
        <p:spPr>
          <a:xfrm>
            <a:off x="1378634" y="1574972"/>
            <a:ext cx="9434732" cy="4853964"/>
          </a:xfrm>
          <a:prstGeom prst="rect">
            <a:avLst/>
          </a:prstGeom>
        </p:spPr>
      </p:pic>
    </p:spTree>
    <p:extLst>
      <p:ext uri="{BB962C8B-B14F-4D97-AF65-F5344CB8AC3E}">
        <p14:creationId xmlns:p14="http://schemas.microsoft.com/office/powerpoint/2010/main" val="19540389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Código Fuente</a:t>
            </a:r>
          </a:p>
        </p:txBody>
      </p:sp>
      <p:pic>
        <p:nvPicPr>
          <p:cNvPr id="4" name="Imagen 3">
            <a:extLst>
              <a:ext uri="{FF2B5EF4-FFF2-40B4-BE49-F238E27FC236}">
                <a16:creationId xmlns:a16="http://schemas.microsoft.com/office/drawing/2014/main" id="{8026DE4F-F809-4162-AD72-35E42523AAE1}"/>
              </a:ext>
            </a:extLst>
          </p:cNvPr>
          <p:cNvPicPr>
            <a:picLocks noChangeAspect="1"/>
          </p:cNvPicPr>
          <p:nvPr/>
        </p:nvPicPr>
        <p:blipFill rotWithShape="1">
          <a:blip r:embed="rId3"/>
          <a:srcRect b="8082"/>
          <a:stretch/>
        </p:blipFill>
        <p:spPr>
          <a:xfrm>
            <a:off x="1281625" y="1461659"/>
            <a:ext cx="9628749" cy="4976001"/>
          </a:xfrm>
          <a:prstGeom prst="rect">
            <a:avLst/>
          </a:prstGeom>
        </p:spPr>
      </p:pic>
    </p:spTree>
    <p:extLst>
      <p:ext uri="{BB962C8B-B14F-4D97-AF65-F5344CB8AC3E}">
        <p14:creationId xmlns:p14="http://schemas.microsoft.com/office/powerpoint/2010/main" val="456546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CAPITULO 4</a:t>
            </a:r>
          </a:p>
        </p:txBody>
      </p:sp>
      <p:sp>
        <p:nvSpPr>
          <p:cNvPr id="3" name="Marcador de texto 2"/>
          <p:cNvSpPr>
            <a:spLocks noGrp="1"/>
          </p:cNvSpPr>
          <p:nvPr>
            <p:ph type="body" idx="1"/>
          </p:nvPr>
        </p:nvSpPr>
        <p:spPr/>
        <p:txBody>
          <a:bodyPr rtlCol="0"/>
          <a:lstStyle/>
          <a:p>
            <a:pPr rtl="0"/>
            <a:r>
              <a:rPr lang="es-ES" dirty="0"/>
              <a:t>RESULTADOS</a:t>
            </a:r>
          </a:p>
        </p:txBody>
      </p:sp>
    </p:spTree>
    <p:extLst>
      <p:ext uri="{BB962C8B-B14F-4D97-AF65-F5344CB8AC3E}">
        <p14:creationId xmlns:p14="http://schemas.microsoft.com/office/powerpoint/2010/main" val="2188411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pic>
        <p:nvPicPr>
          <p:cNvPr id="5" name="Imagen 4" descr="Calendario&#10;&#10;Descripción generada automáticamente"/>
          <p:cNvPicPr/>
          <p:nvPr/>
        </p:nvPicPr>
        <p:blipFill rotWithShape="1">
          <a:blip r:embed="rId3">
            <a:extLst>
              <a:ext uri="{28A0092B-C50C-407E-A947-70E740481C1C}">
                <a14:useLocalDpi xmlns:a14="http://schemas.microsoft.com/office/drawing/2010/main" val="0"/>
              </a:ext>
            </a:extLst>
          </a:blip>
          <a:srcRect b="46409"/>
          <a:stretch/>
        </p:blipFill>
        <p:spPr bwMode="auto">
          <a:xfrm>
            <a:off x="2704816" y="1447466"/>
            <a:ext cx="6780849" cy="50306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79888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pic>
        <p:nvPicPr>
          <p:cNvPr id="5" name="Imagen 4" descr="Calendario&#10;&#10;Descripción generada automáticamente"/>
          <p:cNvPicPr/>
          <p:nvPr/>
        </p:nvPicPr>
        <p:blipFill rotWithShape="1">
          <a:blip r:embed="rId3">
            <a:extLst>
              <a:ext uri="{28A0092B-C50C-407E-A947-70E740481C1C}">
                <a14:useLocalDpi xmlns:a14="http://schemas.microsoft.com/office/drawing/2010/main" val="0"/>
              </a:ext>
            </a:extLst>
          </a:blip>
          <a:srcRect t="53921"/>
          <a:stretch/>
        </p:blipFill>
        <p:spPr bwMode="auto">
          <a:xfrm>
            <a:off x="2524133" y="1712891"/>
            <a:ext cx="7142216" cy="47021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39015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470383" y="1943826"/>
            <a:ext cx="9449408" cy="4754700"/>
          </a:xfrm>
          <a:prstGeom prst="rect">
            <a:avLst/>
          </a:prstGeom>
        </p:spPr>
        <p:txBody>
          <a:bodyPr wrap="square">
            <a:spAutoFit/>
          </a:bodyPr>
          <a:lstStyle/>
          <a:p>
            <a:pPr algn="just">
              <a:lnSpc>
                <a:spcPct val="107000"/>
              </a:lnSpc>
              <a:spcBef>
                <a:spcPts val="805"/>
              </a:spcBef>
              <a:spcAft>
                <a:spcPts val="0"/>
              </a:spcAft>
            </a:pPr>
            <a:r>
              <a:rPr lang="es-ES" sz="1400" b="1" kern="0" dirty="0">
                <a:solidFill>
                  <a:srgbClr val="2E74B5"/>
                </a:solidFill>
                <a:latin typeface="Arial" panose="020B0604020202020204" pitchFamily="34" charset="0"/>
              </a:rPr>
              <a:t>La población:</a:t>
            </a:r>
            <a:endParaRPr lang="es-ES" sz="1400" b="1" dirty="0">
              <a:latin typeface="Times New Roman" panose="02020603050405020304" pitchFamily="18" charset="0"/>
              <a:ea typeface="Times New Roman" panose="02020603050405020304" pitchFamily="18" charset="0"/>
              <a:cs typeface="Calibri" panose="020F0502020204030204" pitchFamily="34" charset="0"/>
            </a:endParaRPr>
          </a:p>
          <a:p>
            <a:pPr marL="1798320" algn="just">
              <a:lnSpc>
                <a:spcPct val="150000"/>
              </a:lnSpc>
              <a:spcAft>
                <a:spcPts val="800"/>
              </a:spcAft>
            </a:pPr>
            <a:r>
              <a:rPr lang="es-ES" sz="1400" b="1" dirty="0">
                <a:latin typeface="Arial" panose="020B0604020202020204" pitchFamily="34" charset="0"/>
                <a:ea typeface="Calibri" panose="020F0502020204030204" pitchFamily="34" charset="0"/>
                <a:cs typeface="Calibri" panose="020F0502020204030204" pitchFamily="34" charset="0"/>
              </a:rPr>
              <a:t>- La población de la investigación está compuesta por personal de área de ventas en la empresa Mulcotec.</a:t>
            </a:r>
            <a:endParaRPr lang="es-ES" sz="1400" b="1" dirty="0">
              <a:latin typeface="Calibri" panose="020F0502020204030204" pitchFamily="34" charset="0"/>
              <a:ea typeface="Calibri" panose="020F0502020204030204" pitchFamily="34" charset="0"/>
              <a:cs typeface="Calibri" panose="020F0502020204030204" pitchFamily="34" charset="0"/>
            </a:endParaRPr>
          </a:p>
          <a:p>
            <a:pPr algn="just">
              <a:lnSpc>
                <a:spcPct val="107000"/>
              </a:lnSpc>
              <a:spcBef>
                <a:spcPts val="805"/>
              </a:spcBef>
              <a:spcAft>
                <a:spcPts val="0"/>
              </a:spcAft>
            </a:pPr>
            <a:r>
              <a:rPr lang="es-ES" sz="1400" b="1" kern="0" dirty="0">
                <a:solidFill>
                  <a:srgbClr val="2E74B5"/>
                </a:solidFill>
                <a:latin typeface="Arial" panose="020B0604020202020204" pitchFamily="34" charset="0"/>
              </a:rPr>
              <a:t>La muestra:</a:t>
            </a:r>
            <a:endParaRPr lang="es-ES" sz="1400" b="1" dirty="0">
              <a:latin typeface="Times New Roman" panose="02020603050405020304" pitchFamily="18" charset="0"/>
              <a:ea typeface="Times New Roman" panose="02020603050405020304" pitchFamily="18" charset="0"/>
              <a:cs typeface="Calibri" panose="020F0502020204030204" pitchFamily="34" charset="0"/>
            </a:endParaRPr>
          </a:p>
          <a:p>
            <a:pPr marL="1798320" marR="255905" algn="just" hangingPunct="0">
              <a:lnSpc>
                <a:spcPct val="150000"/>
              </a:lnSpc>
              <a:spcBef>
                <a:spcPts val="690"/>
              </a:spcBef>
              <a:spcAft>
                <a:spcPts val="0"/>
              </a:spcAft>
            </a:pPr>
            <a:r>
              <a:rPr lang="es-ES" sz="1400" b="1" dirty="0">
                <a:latin typeface="Arial" panose="020B0604020202020204" pitchFamily="34" charset="0"/>
                <a:ea typeface="Calibri" panose="020F0502020204030204" pitchFamily="34" charset="0"/>
                <a:cs typeface="Calibri" panose="020F0502020204030204" pitchFamily="34" charset="0"/>
              </a:rPr>
              <a:t>- La investigación está sujeta como representación significativa, una muestra de 20 empleados que laboran en la empresa Mulcotec.</a:t>
            </a:r>
            <a:endParaRPr lang="es-ES" sz="1400" b="1" dirty="0">
              <a:latin typeface="Times New Roman" panose="02020603050405020304" pitchFamily="18" charset="0"/>
              <a:ea typeface="Times New Roman" panose="02020603050405020304" pitchFamily="18" charset="0"/>
              <a:cs typeface="Calibri" panose="020F0502020204030204" pitchFamily="34" charset="0"/>
            </a:endParaRPr>
          </a:p>
          <a:p>
            <a:pPr algn="just">
              <a:lnSpc>
                <a:spcPct val="107000"/>
              </a:lnSpc>
              <a:spcBef>
                <a:spcPts val="805"/>
              </a:spcBef>
              <a:spcAft>
                <a:spcPts val="0"/>
              </a:spcAft>
            </a:pPr>
            <a:r>
              <a:rPr lang="es-ES" sz="1400" b="1" kern="0" dirty="0">
                <a:solidFill>
                  <a:srgbClr val="2E74B5"/>
                </a:solidFill>
                <a:latin typeface="Arial" panose="020B0604020202020204" pitchFamily="34" charset="0"/>
              </a:rPr>
              <a:t>Las encuestas:</a:t>
            </a:r>
            <a:endParaRPr lang="es-ES" sz="1400" b="1" dirty="0">
              <a:latin typeface="Times New Roman" panose="02020603050405020304" pitchFamily="18" charset="0"/>
              <a:ea typeface="Times New Roman" panose="02020603050405020304" pitchFamily="18" charset="0"/>
              <a:cs typeface="Calibri" panose="020F0502020204030204" pitchFamily="34" charset="0"/>
            </a:endParaRPr>
          </a:p>
          <a:p>
            <a:pPr marL="1798320" algn="just">
              <a:lnSpc>
                <a:spcPct val="150000"/>
              </a:lnSpc>
              <a:spcAft>
                <a:spcPts val="800"/>
              </a:spcAft>
            </a:pPr>
            <a:r>
              <a:rPr lang="es-ES" sz="1400" b="1" dirty="0">
                <a:latin typeface="Arial" panose="020B0604020202020204" pitchFamily="34" charset="0"/>
                <a:ea typeface="Calibri" panose="020F0502020204030204" pitchFamily="34" charset="0"/>
                <a:cs typeface="Calibri" panose="020F0502020204030204" pitchFamily="34" charset="0"/>
              </a:rPr>
              <a:t>- Como método fundamental tenemos una encuesta de satisfacción realizada hacia 20 empleados en la cual se dio a conocer el modo de pensar con respecto a la experiencia, eficiencia del aplicativo y valoración de la interfaz del aplicativo web.</a:t>
            </a:r>
            <a:endParaRPr lang="es-ES" sz="1400" b="1" dirty="0">
              <a:latin typeface="Calibri" panose="020F0502020204030204" pitchFamily="34" charset="0"/>
              <a:ea typeface="Calibri" panose="020F0502020204030204" pitchFamily="34" charset="0"/>
              <a:cs typeface="Calibri" panose="020F0502020204030204" pitchFamily="34" charset="0"/>
            </a:endParaRPr>
          </a:p>
          <a:p>
            <a:pPr algn="just">
              <a:lnSpc>
                <a:spcPct val="107000"/>
              </a:lnSpc>
              <a:spcBef>
                <a:spcPts val="805"/>
              </a:spcBef>
              <a:spcAft>
                <a:spcPts val="0"/>
              </a:spcAft>
            </a:pPr>
            <a:r>
              <a:rPr lang="es-ES" sz="1400" b="1" kern="0" dirty="0">
                <a:solidFill>
                  <a:srgbClr val="2E74B5"/>
                </a:solidFill>
                <a:latin typeface="Arial" panose="020B0604020202020204" pitchFamily="34" charset="0"/>
              </a:rPr>
              <a:t>Las técnicas de procesamiento de análisis de datos</a:t>
            </a:r>
            <a:r>
              <a:rPr lang="es-ES" sz="1400" b="1" kern="0" dirty="0">
                <a:solidFill>
                  <a:srgbClr val="2E74B5"/>
                </a:solidFill>
                <a:latin typeface="Calibri Light" panose="020F0302020204030204" pitchFamily="34" charset="0"/>
              </a:rPr>
              <a:t>:</a:t>
            </a:r>
            <a:endParaRPr lang="es-ES" sz="1400" b="1" dirty="0">
              <a:latin typeface="Times New Roman" panose="02020603050405020304" pitchFamily="18" charset="0"/>
              <a:ea typeface="Times New Roman" panose="02020603050405020304" pitchFamily="18" charset="0"/>
              <a:cs typeface="Calibri" panose="020F0502020204030204" pitchFamily="34" charset="0"/>
            </a:endParaRPr>
          </a:p>
          <a:p>
            <a:pPr marL="457200" algn="just">
              <a:lnSpc>
                <a:spcPct val="140000"/>
              </a:lnSpc>
              <a:spcAft>
                <a:spcPts val="0"/>
              </a:spcAft>
            </a:pPr>
            <a:r>
              <a:rPr lang="es-ES" sz="1400" b="1" dirty="0">
                <a:latin typeface="Arial" panose="020B0604020202020204" pitchFamily="34" charset="0"/>
                <a:ea typeface="Calibri" panose="020F0502020204030204" pitchFamily="34" charset="0"/>
                <a:cs typeface="Calibri" panose="020F0502020204030204" pitchFamily="34" charset="0"/>
              </a:rPr>
              <a:t>Las tablas estadísticas: Se muestra los resultados en tablas acerca de la cantidad y el porcentaje de las encuestas realizadas. Los gráficos estadísticos: Esto permitirá ver los distintos gráficos. Es la representación gráfica de los resultados de las encuetas estadísticas.</a:t>
            </a:r>
            <a:endParaRPr lang="es-ES" sz="1400" b="1"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spTree>
    <p:extLst>
      <p:ext uri="{BB962C8B-B14F-4D97-AF65-F5344CB8AC3E}">
        <p14:creationId xmlns:p14="http://schemas.microsoft.com/office/powerpoint/2010/main" val="2320567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a. Por facilidad de Uso:</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pic>
        <p:nvPicPr>
          <p:cNvPr id="5" name="Imagen 4" descr="Interfaz de usuario gráfica, Aplicación, Tabla, Excel&#10;&#10;Descripción generada automáticamente"/>
          <p:cNvPicPr/>
          <p:nvPr/>
        </p:nvPicPr>
        <p:blipFill rotWithShape="1">
          <a:blip r:embed="rId3">
            <a:extLst>
              <a:ext uri="{28A0092B-C50C-407E-A947-70E740481C1C}">
                <a14:useLocalDpi xmlns:a14="http://schemas.microsoft.com/office/drawing/2010/main" val="0"/>
              </a:ext>
            </a:extLst>
          </a:blip>
          <a:srcRect l="7630" t="37504" r="24100" b="19802"/>
          <a:stretch/>
        </p:blipFill>
        <p:spPr bwMode="auto">
          <a:xfrm>
            <a:off x="3106874" y="2560661"/>
            <a:ext cx="5976731" cy="22855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
        <p:nvSpPr>
          <p:cNvPr id="3" name="Rectángulo 2"/>
          <p:cNvSpPr/>
          <p:nvPr/>
        </p:nvSpPr>
        <p:spPr>
          <a:xfrm>
            <a:off x="2020194" y="5042038"/>
            <a:ext cx="8369509" cy="1322285"/>
          </a:xfrm>
          <a:prstGeom prst="rect">
            <a:avLst/>
          </a:prstGeom>
        </p:spPr>
        <p:txBody>
          <a:bodyPr wrap="square">
            <a:spAutoFit/>
          </a:bodyPr>
          <a:lstStyle/>
          <a:p>
            <a:pPr>
              <a:lnSpc>
                <a:spcPct val="107000"/>
              </a:lnSpc>
              <a:spcAft>
                <a:spcPts val="800"/>
              </a:spcAft>
            </a:pPr>
            <a:r>
              <a:rPr lang="es-ES" dirty="0">
                <a:latin typeface="Arial" panose="020B0604020202020204" pitchFamily="34" charset="0"/>
                <a:ea typeface="Calibri" panose="020F0502020204030204" pitchFamily="34" charset="0"/>
                <a:cs typeface="Calibri" panose="020F0502020204030204" pitchFamily="34" charset="0"/>
              </a:rPr>
              <a:t>Análisis:</a:t>
            </a:r>
            <a:endParaRPr lang="es-ES" sz="1600" dirty="0">
              <a:latin typeface="Calibri" panose="020F0502020204030204" pitchFamily="34" charset="0"/>
              <a:ea typeface="Calibri" panose="020F0502020204030204" pitchFamily="34" charset="0"/>
              <a:cs typeface="Calibri" panose="020F0502020204030204" pitchFamily="34" charset="0"/>
            </a:endParaRPr>
          </a:p>
          <a:p>
            <a:pPr algn="just">
              <a:lnSpc>
                <a:spcPct val="150000"/>
              </a:lnSpc>
              <a:spcAft>
                <a:spcPts val="800"/>
              </a:spcAft>
            </a:pPr>
            <a:r>
              <a:rPr lang="es-ES" dirty="0">
                <a:latin typeface="Arial" panose="020B0604020202020204" pitchFamily="34" charset="0"/>
                <a:ea typeface="Calibri" panose="020F0502020204030204" pitchFamily="34" charset="0"/>
                <a:cs typeface="Calibri" panose="020F0502020204030204" pitchFamily="34" charset="0"/>
              </a:rPr>
              <a:t>Según los resultados de la encuesta se observa que el 70% de los empleados se encuentran totalmente de acuerdo y solo el 30% están de acuerdo.</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8126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a. Por facilidad de Uso:</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graphicFrame>
        <p:nvGraphicFramePr>
          <p:cNvPr id="7" name="Gráfico 6">
            <a:extLst>
              <a:ext uri="{FF2B5EF4-FFF2-40B4-BE49-F238E27FC236}">
                <a16:creationId xmlns:a16="http://schemas.microsoft.com/office/drawing/2014/main" id="{217D286C-45B4-4043-AF46-6411CD852C5A}"/>
              </a:ext>
            </a:extLst>
          </p:cNvPr>
          <p:cNvGraphicFramePr/>
          <p:nvPr>
            <p:extLst>
              <p:ext uri="{D42A27DB-BD31-4B8C-83A1-F6EECF244321}">
                <p14:modId xmlns:p14="http://schemas.microsoft.com/office/powerpoint/2010/main" val="1729622659"/>
              </p:ext>
            </p:extLst>
          </p:nvPr>
        </p:nvGraphicFramePr>
        <p:xfrm>
          <a:off x="2728173" y="2498501"/>
          <a:ext cx="6493099" cy="407938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79984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Análisis Empresarial</a:t>
            </a:r>
          </a:p>
        </p:txBody>
      </p:sp>
      <p:sp>
        <p:nvSpPr>
          <p:cNvPr id="14" name="Marcador de contenido 13"/>
          <p:cNvSpPr>
            <a:spLocks noGrp="1"/>
          </p:cNvSpPr>
          <p:nvPr>
            <p:ph idx="1"/>
          </p:nvPr>
        </p:nvSpPr>
        <p:spPr>
          <a:xfrm>
            <a:off x="1913141" y="1819141"/>
            <a:ext cx="9172441" cy="4572000"/>
          </a:xfrm>
        </p:spPr>
        <p:txBody>
          <a:bodyPr rtlCol="0"/>
          <a:lstStyle/>
          <a:p>
            <a:pPr rtl="0"/>
            <a:r>
              <a:rPr lang="es-ES" dirty="0" err="1"/>
              <a:t>Vision</a:t>
            </a:r>
            <a:r>
              <a:rPr lang="es-ES" dirty="0"/>
              <a:t>:</a:t>
            </a:r>
          </a:p>
          <a:p>
            <a:pPr marL="0" indent="0" algn="just">
              <a:buNone/>
            </a:pPr>
            <a:r>
              <a:rPr lang="es-ES" i="1" dirty="0"/>
              <a:t>Nuestra visión como empresa es ayudar a las organizaciones a facilitar la realización de sus procesos que se realizan día a día, mediante software intuitivos y fácil de usar.</a:t>
            </a:r>
          </a:p>
          <a:p>
            <a:pPr marL="0" indent="0">
              <a:buNone/>
            </a:pPr>
            <a:endParaRPr lang="es-ES" dirty="0"/>
          </a:p>
          <a:p>
            <a:pPr rtl="0"/>
            <a:r>
              <a:rPr lang="es-ES" dirty="0" err="1"/>
              <a:t>Mision</a:t>
            </a:r>
            <a:r>
              <a:rPr lang="es-ES" dirty="0"/>
              <a:t>:</a:t>
            </a:r>
          </a:p>
          <a:p>
            <a:pPr marL="0" indent="0" algn="just">
              <a:buNone/>
            </a:pPr>
            <a:r>
              <a:rPr lang="es-ES" i="1" dirty="0"/>
              <a:t>Ser la mayor organización de desarrollo de diversos programas y aplicativos que ayuden a las grandes empresas a poder optimizar en el desarrollo de los procesos que realicen.</a:t>
            </a:r>
          </a:p>
          <a:p>
            <a:pPr rtl="0"/>
            <a:endParaRPr lang="es-ES" dirty="0"/>
          </a:p>
        </p:txBody>
      </p:sp>
    </p:spTree>
    <p:extLst>
      <p:ext uri="{BB962C8B-B14F-4D97-AF65-F5344CB8AC3E}">
        <p14:creationId xmlns:p14="http://schemas.microsoft.com/office/powerpoint/2010/main" val="82708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b. Por Utilidad:</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sp>
        <p:nvSpPr>
          <p:cNvPr id="3" name="Rectángulo 2"/>
          <p:cNvSpPr/>
          <p:nvPr/>
        </p:nvSpPr>
        <p:spPr>
          <a:xfrm>
            <a:off x="2020194" y="5042038"/>
            <a:ext cx="8369509" cy="1045286"/>
          </a:xfrm>
          <a:prstGeom prst="rect">
            <a:avLst/>
          </a:prstGeom>
        </p:spPr>
        <p:txBody>
          <a:bodyPr wrap="square">
            <a:spAutoFit/>
          </a:bodyPr>
          <a:lstStyle/>
          <a:p>
            <a:pPr>
              <a:lnSpc>
                <a:spcPct val="107000"/>
              </a:lnSpc>
              <a:spcAft>
                <a:spcPts val="800"/>
              </a:spcAft>
            </a:pPr>
            <a:r>
              <a:rPr lang="es-ES" dirty="0">
                <a:latin typeface="Arial" panose="020B0604020202020204" pitchFamily="34" charset="0"/>
                <a:ea typeface="Calibri" panose="020F0502020204030204" pitchFamily="34" charset="0"/>
                <a:cs typeface="Calibri" panose="020F0502020204030204" pitchFamily="34" charset="0"/>
              </a:rPr>
              <a:t>Análisis:</a:t>
            </a:r>
            <a:endParaRPr lang="es-ES" sz="1600" dirty="0">
              <a:latin typeface="Calibri" panose="020F0502020204030204" pitchFamily="34" charset="0"/>
              <a:ea typeface="Calibri" panose="020F0502020204030204" pitchFamily="34" charset="0"/>
              <a:cs typeface="Calibri" panose="020F0502020204030204" pitchFamily="34" charset="0"/>
            </a:endParaRPr>
          </a:p>
          <a:p>
            <a:r>
              <a:rPr lang="es-ES" dirty="0">
                <a:latin typeface="Arial" panose="020B0604020202020204" pitchFamily="34" charset="0"/>
                <a:ea typeface="Calibri" panose="020F0502020204030204" pitchFamily="34" charset="0"/>
                <a:cs typeface="Calibri" panose="020F0502020204030204" pitchFamily="34" charset="0"/>
              </a:rPr>
              <a:t>Según los resultados de la encuesta se observa que el 78.3% de los empleados se encuentran totalmente de acuerdo y solo el 21.7% están de acuerdo.</a:t>
            </a:r>
          </a:p>
        </p:txBody>
      </p:sp>
      <p:pic>
        <p:nvPicPr>
          <p:cNvPr id="7" name="Imagen 6" descr="Interfaz de usuario gráfica, Aplicación, Tabla, Excel&#10;&#10;Descripción generada automáticamente"/>
          <p:cNvPicPr/>
          <p:nvPr/>
        </p:nvPicPr>
        <p:blipFill rotWithShape="1">
          <a:blip r:embed="rId3">
            <a:extLst>
              <a:ext uri="{28A0092B-C50C-407E-A947-70E740481C1C}">
                <a14:useLocalDpi xmlns:a14="http://schemas.microsoft.com/office/drawing/2010/main" val="0"/>
              </a:ext>
            </a:extLst>
          </a:blip>
          <a:srcRect l="7630" t="35284" r="24330" b="17091"/>
          <a:stretch/>
        </p:blipFill>
        <p:spPr bwMode="auto">
          <a:xfrm>
            <a:off x="3198865" y="2364871"/>
            <a:ext cx="5816346" cy="24702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332541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b. Por Utilidad:</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graphicFrame>
        <p:nvGraphicFramePr>
          <p:cNvPr id="6" name="Gráfico 5">
            <a:extLst>
              <a:ext uri="{FF2B5EF4-FFF2-40B4-BE49-F238E27FC236}">
                <a16:creationId xmlns:a16="http://schemas.microsoft.com/office/drawing/2014/main" id="{44FA018C-DB7F-4FD2-824A-0D6C5A81BDEC}"/>
              </a:ext>
            </a:extLst>
          </p:cNvPr>
          <p:cNvGraphicFramePr/>
          <p:nvPr>
            <p:extLst>
              <p:ext uri="{D42A27DB-BD31-4B8C-83A1-F6EECF244321}">
                <p14:modId xmlns:p14="http://schemas.microsoft.com/office/powerpoint/2010/main" val="2449627919"/>
              </p:ext>
            </p:extLst>
          </p:nvPr>
        </p:nvGraphicFramePr>
        <p:xfrm>
          <a:off x="2942613" y="2498501"/>
          <a:ext cx="6227146" cy="410514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17376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c. Por Usabilidad:</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sp>
        <p:nvSpPr>
          <p:cNvPr id="3" name="Rectángulo 2"/>
          <p:cNvSpPr/>
          <p:nvPr/>
        </p:nvSpPr>
        <p:spPr>
          <a:xfrm>
            <a:off x="1646705" y="5113737"/>
            <a:ext cx="10021552" cy="1737783"/>
          </a:xfrm>
          <a:prstGeom prst="rect">
            <a:avLst/>
          </a:prstGeom>
        </p:spPr>
        <p:txBody>
          <a:bodyPr wrap="square">
            <a:spAutoFit/>
          </a:bodyPr>
          <a:lstStyle/>
          <a:p>
            <a:pPr>
              <a:lnSpc>
                <a:spcPct val="107000"/>
              </a:lnSpc>
              <a:spcAft>
                <a:spcPts val="800"/>
              </a:spcAft>
            </a:pPr>
            <a:r>
              <a:rPr lang="es-ES" dirty="0">
                <a:latin typeface="Arial" panose="020B0604020202020204" pitchFamily="34" charset="0"/>
                <a:ea typeface="Calibri" panose="020F0502020204030204" pitchFamily="34" charset="0"/>
                <a:cs typeface="Calibri" panose="020F0502020204030204" pitchFamily="34" charset="0"/>
              </a:rPr>
              <a:t>Análisis:</a:t>
            </a:r>
            <a:endParaRPr lang="es-ES" sz="1600" dirty="0">
              <a:latin typeface="Calibri" panose="020F0502020204030204" pitchFamily="34" charset="0"/>
              <a:ea typeface="Calibri" panose="020F0502020204030204" pitchFamily="34" charset="0"/>
              <a:cs typeface="Calibri" panose="020F0502020204030204" pitchFamily="34" charset="0"/>
            </a:endParaRPr>
          </a:p>
          <a:p>
            <a:pPr algn="just">
              <a:lnSpc>
                <a:spcPct val="150000"/>
              </a:lnSpc>
              <a:spcAft>
                <a:spcPts val="800"/>
              </a:spcAft>
            </a:pPr>
            <a:r>
              <a:rPr lang="es-ES" dirty="0">
                <a:latin typeface="Arial" panose="020B0604020202020204" pitchFamily="34" charset="0"/>
                <a:ea typeface="Calibri" panose="020F0502020204030204" pitchFamily="34" charset="0"/>
                <a:cs typeface="Calibri" panose="020F0502020204030204" pitchFamily="34" charset="0"/>
              </a:rPr>
              <a:t>Según los resultados de la encuesta se observa que el 41% de los empleados están de acuerdo, el 25% está totalmente de acuerdo y los siguientes resultados de 10%, 8.3%, 15% son obtenidos de acuerdo con la pregunta 9 solamente.</a:t>
            </a:r>
          </a:p>
        </p:txBody>
      </p:sp>
      <p:pic>
        <p:nvPicPr>
          <p:cNvPr id="7" name="Imagen 6" descr="Interfaz de usuario gráfica, Aplicación, Tabla, Excel&#10;&#10;Descripción generada automáticamente"/>
          <p:cNvPicPr/>
          <p:nvPr/>
        </p:nvPicPr>
        <p:blipFill rotWithShape="1">
          <a:blip r:embed="rId3">
            <a:extLst>
              <a:ext uri="{28A0092B-C50C-407E-A947-70E740481C1C}">
                <a14:useLocalDpi xmlns:a14="http://schemas.microsoft.com/office/drawing/2010/main" val="0"/>
              </a:ext>
            </a:extLst>
          </a:blip>
          <a:srcRect l="1662" t="40493" r="25715" b="17241"/>
          <a:stretch/>
        </p:blipFill>
        <p:spPr bwMode="auto">
          <a:xfrm>
            <a:off x="3158223" y="2480886"/>
            <a:ext cx="5874033" cy="25611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6334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c. Por Usabilidad:</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graphicFrame>
        <p:nvGraphicFramePr>
          <p:cNvPr id="6" name="Gráfico 5">
            <a:extLst>
              <a:ext uri="{FF2B5EF4-FFF2-40B4-BE49-F238E27FC236}">
                <a16:creationId xmlns:a16="http://schemas.microsoft.com/office/drawing/2014/main" id="{E743EF80-5968-4E6C-980D-8F1FA29E057A}"/>
              </a:ext>
            </a:extLst>
          </p:cNvPr>
          <p:cNvGraphicFramePr/>
          <p:nvPr>
            <p:extLst>
              <p:ext uri="{D42A27DB-BD31-4B8C-83A1-F6EECF244321}">
                <p14:modId xmlns:p14="http://schemas.microsoft.com/office/powerpoint/2010/main" val="1440287376"/>
              </p:ext>
            </p:extLst>
          </p:nvPr>
        </p:nvGraphicFramePr>
        <p:xfrm>
          <a:off x="2818325" y="2550017"/>
          <a:ext cx="6042339" cy="415665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3038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d. Intención de Uso :</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pic>
        <p:nvPicPr>
          <p:cNvPr id="8" name="Imagen 7" descr="Interfaz de usuario gráfica, Aplicación, Tabla, Excel&#10;&#10;Descripción generada automáticamente"/>
          <p:cNvPicPr/>
          <p:nvPr/>
        </p:nvPicPr>
        <p:blipFill rotWithShape="1">
          <a:blip r:embed="rId3">
            <a:extLst>
              <a:ext uri="{28A0092B-C50C-407E-A947-70E740481C1C}">
                <a14:useLocalDpi xmlns:a14="http://schemas.microsoft.com/office/drawing/2010/main" val="0"/>
              </a:ext>
            </a:extLst>
          </a:blip>
          <a:srcRect l="7769" t="48360" r="24095" b="17087"/>
          <a:stretch/>
        </p:blipFill>
        <p:spPr bwMode="auto">
          <a:xfrm>
            <a:off x="2367015" y="2859109"/>
            <a:ext cx="8039114" cy="324182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873069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a:xfrm>
            <a:off x="1104900" y="76200"/>
            <a:ext cx="9980682" cy="1096962"/>
          </a:xfrm>
        </p:spPr>
        <p:txBody>
          <a:bodyPr rtlCol="0" anchor="b">
            <a:normAutofit/>
          </a:bodyPr>
          <a:lstStyle/>
          <a:p>
            <a:r>
              <a:rPr lang="es-ES" dirty="0"/>
              <a:t>Resultados</a:t>
            </a:r>
          </a:p>
        </p:txBody>
      </p:sp>
      <p:sp>
        <p:nvSpPr>
          <p:cNvPr id="2" name="Rectángulo 1"/>
          <p:cNvSpPr/>
          <p:nvPr/>
        </p:nvSpPr>
        <p:spPr>
          <a:xfrm>
            <a:off x="1390870" y="2009068"/>
            <a:ext cx="2445725" cy="355803"/>
          </a:xfrm>
          <a:prstGeom prst="rect">
            <a:avLst/>
          </a:prstGeom>
        </p:spPr>
        <p:txBody>
          <a:bodyPr wrap="square">
            <a:spAutoFit/>
          </a:bodyPr>
          <a:lstStyle/>
          <a:p>
            <a:pPr algn="just">
              <a:lnSpc>
                <a:spcPct val="107000"/>
              </a:lnSpc>
              <a:spcBef>
                <a:spcPts val="805"/>
              </a:spcBef>
              <a:spcAft>
                <a:spcPts val="0"/>
              </a:spcAft>
            </a:pPr>
            <a:r>
              <a:rPr lang="es-ES" sz="1600" b="1" kern="0" dirty="0">
                <a:solidFill>
                  <a:srgbClr val="2E74B5"/>
                </a:solidFill>
                <a:latin typeface="Arial" panose="020B0604020202020204" pitchFamily="34" charset="0"/>
              </a:rPr>
              <a:t>d. Intención de Uso:</a:t>
            </a:r>
            <a:endParaRPr lang="es-E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4" name="Título 12"/>
          <p:cNvSpPr txBox="1">
            <a:spLocks/>
          </p:cNvSpPr>
          <p:nvPr/>
        </p:nvSpPr>
        <p:spPr>
          <a:xfrm>
            <a:off x="3836596" y="1323583"/>
            <a:ext cx="4517289" cy="4698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s-ES" sz="2400" dirty="0"/>
              <a:t>Análisis de La encuesta Aplicada</a:t>
            </a:r>
          </a:p>
        </p:txBody>
      </p:sp>
      <p:graphicFrame>
        <p:nvGraphicFramePr>
          <p:cNvPr id="7" name="Gráfico 6">
            <a:extLst>
              <a:ext uri="{FF2B5EF4-FFF2-40B4-BE49-F238E27FC236}">
                <a16:creationId xmlns:a16="http://schemas.microsoft.com/office/drawing/2014/main" id="{74102ED1-4882-45B4-9709-53C74496CF16}"/>
              </a:ext>
            </a:extLst>
          </p:cNvPr>
          <p:cNvGraphicFramePr/>
          <p:nvPr>
            <p:extLst>
              <p:ext uri="{D42A27DB-BD31-4B8C-83A1-F6EECF244321}">
                <p14:modId xmlns:p14="http://schemas.microsoft.com/office/powerpoint/2010/main" val="1395693867"/>
              </p:ext>
            </p:extLst>
          </p:nvPr>
        </p:nvGraphicFramePr>
        <p:xfrm>
          <a:off x="3269088" y="2562896"/>
          <a:ext cx="5643092" cy="371877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150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algn="ctr"/>
            <a:r>
              <a:rPr lang="es-ES" b="1" i="1" dirty="0">
                <a:effectLst>
                  <a:outerShdw blurRad="38100" dist="38100" dir="2700000" algn="tl">
                    <a:srgbClr val="000000">
                      <a:alpha val="43137"/>
                    </a:srgbClr>
                  </a:outerShdw>
                </a:effectLst>
              </a:rPr>
              <a:t>GRACIAS POR SU ATENCIÓN</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8980" y="1752600"/>
            <a:ext cx="7752521" cy="445770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85101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Análisis Empresarial</a:t>
            </a:r>
          </a:p>
        </p:txBody>
      </p:sp>
      <p:sp>
        <p:nvSpPr>
          <p:cNvPr id="14" name="Marcador de contenido 13"/>
          <p:cNvSpPr>
            <a:spLocks noGrp="1"/>
          </p:cNvSpPr>
          <p:nvPr>
            <p:ph idx="1"/>
          </p:nvPr>
        </p:nvSpPr>
        <p:spPr>
          <a:xfrm>
            <a:off x="1104900" y="1368381"/>
            <a:ext cx="9980682" cy="924059"/>
          </a:xfrm>
        </p:spPr>
        <p:txBody>
          <a:bodyPr rtlCol="0">
            <a:normAutofit fontScale="25000" lnSpcReduction="20000"/>
          </a:bodyPr>
          <a:lstStyle/>
          <a:p>
            <a:pPr algn="just"/>
            <a:r>
              <a:rPr lang="es-ES" sz="7200" dirty="0"/>
              <a:t>Análisis del Entorno</a:t>
            </a:r>
          </a:p>
          <a:p>
            <a:pPr marL="0" indent="0" algn="just">
              <a:buNone/>
            </a:pPr>
            <a:r>
              <a:rPr lang="es-ES" sz="4800" i="1" dirty="0"/>
              <a:t>Para poder entender mejor las oportunidades y los riesgos, así como también poder evaluar el entorno tanto interno como el externo de la organización y mejorar la gestión de calidad se recurrió al análisis PESTEL sé que explicara a continuación.</a:t>
            </a:r>
          </a:p>
          <a:p>
            <a:pPr marL="0" indent="0">
              <a:buNone/>
            </a:pPr>
            <a:endParaRPr lang="es-ES" sz="1200" dirty="0"/>
          </a:p>
          <a:p>
            <a:pPr marL="0" indent="0" rtl="0">
              <a:buNone/>
            </a:pPr>
            <a:endParaRPr lang="es-ES" dirty="0"/>
          </a:p>
        </p:txBody>
      </p:sp>
      <p:pic>
        <p:nvPicPr>
          <p:cNvPr id="4" name="Marcador de posición de imagen 6"/>
          <p:cNvPicPr>
            <a:picLocks noChangeAspect="1"/>
          </p:cNvPicPr>
          <p:nvPr/>
        </p:nvPicPr>
        <p:blipFill rotWithShape="1">
          <a:blip r:embed="rId3">
            <a:extLst>
              <a:ext uri="{28A0092B-C50C-407E-A947-70E740481C1C}">
                <a14:useLocalDpi xmlns:a14="http://schemas.microsoft.com/office/drawing/2010/main" val="0"/>
              </a:ext>
            </a:extLst>
          </a:blip>
          <a:srcRect l="486" t="1076" r="375" b="1076"/>
          <a:stretch/>
        </p:blipFill>
        <p:spPr>
          <a:xfrm>
            <a:off x="2168559" y="2292440"/>
            <a:ext cx="7853363" cy="44815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93223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Análisis Empresarial</a:t>
            </a:r>
          </a:p>
        </p:txBody>
      </p:sp>
      <p:pic>
        <p:nvPicPr>
          <p:cNvPr id="5" name="image1.png"/>
          <p:cNvPicPr/>
          <p:nvPr/>
        </p:nvPicPr>
        <p:blipFill>
          <a:blip r:embed="rId3"/>
          <a:srcRect/>
          <a:stretch>
            <a:fillRect/>
          </a:stretch>
        </p:blipFill>
        <p:spPr>
          <a:xfrm>
            <a:off x="1662139" y="1957410"/>
            <a:ext cx="8866204" cy="47879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Marcador de contenido 13"/>
          <p:cNvSpPr>
            <a:spLocks noGrp="1"/>
          </p:cNvSpPr>
          <p:nvPr>
            <p:ph idx="1"/>
          </p:nvPr>
        </p:nvSpPr>
        <p:spPr>
          <a:xfrm>
            <a:off x="1104900" y="1368381"/>
            <a:ext cx="9980682" cy="924059"/>
          </a:xfrm>
        </p:spPr>
        <p:txBody>
          <a:bodyPr rtlCol="0">
            <a:normAutofit/>
          </a:bodyPr>
          <a:lstStyle/>
          <a:p>
            <a:pPr algn="just"/>
            <a:r>
              <a:rPr lang="es-ES" sz="2800" dirty="0"/>
              <a:t>Mapa de Procesos</a:t>
            </a:r>
          </a:p>
          <a:p>
            <a:pPr marL="0" indent="0">
              <a:buNone/>
            </a:pPr>
            <a:endParaRPr lang="es-ES" sz="1200" dirty="0"/>
          </a:p>
          <a:p>
            <a:pPr marL="0" indent="0" rtl="0">
              <a:buNone/>
            </a:pPr>
            <a:endParaRPr lang="es-ES" dirty="0"/>
          </a:p>
        </p:txBody>
      </p:sp>
    </p:spTree>
    <p:extLst>
      <p:ext uri="{BB962C8B-B14F-4D97-AF65-F5344CB8AC3E}">
        <p14:creationId xmlns:p14="http://schemas.microsoft.com/office/powerpoint/2010/main" val="801427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r>
              <a:rPr lang="es-ES" dirty="0"/>
              <a:t>Análisis Empresarial</a:t>
            </a:r>
          </a:p>
        </p:txBody>
      </p:sp>
      <p:sp>
        <p:nvSpPr>
          <p:cNvPr id="6" name="Marcador de contenido 13"/>
          <p:cNvSpPr>
            <a:spLocks noGrp="1"/>
          </p:cNvSpPr>
          <p:nvPr>
            <p:ph idx="1"/>
          </p:nvPr>
        </p:nvSpPr>
        <p:spPr>
          <a:xfrm>
            <a:off x="1104900" y="1368381"/>
            <a:ext cx="9980682" cy="924059"/>
          </a:xfrm>
        </p:spPr>
        <p:txBody>
          <a:bodyPr rtlCol="0">
            <a:normAutofit/>
          </a:bodyPr>
          <a:lstStyle/>
          <a:p>
            <a:pPr algn="just"/>
            <a:r>
              <a:rPr lang="es-ES" sz="2800" dirty="0"/>
              <a:t>Modelo </a:t>
            </a:r>
            <a:r>
              <a:rPr lang="es-ES" sz="2800" dirty="0" err="1"/>
              <a:t>Canvas</a:t>
            </a:r>
            <a:endParaRPr lang="es-ES" sz="2800" dirty="0"/>
          </a:p>
          <a:p>
            <a:pPr marL="0" indent="0">
              <a:buNone/>
            </a:pPr>
            <a:endParaRPr lang="es-ES" sz="1200" dirty="0"/>
          </a:p>
          <a:p>
            <a:pPr marL="0" indent="0" rtl="0">
              <a:buNone/>
            </a:pPr>
            <a:endParaRPr lang="es-ES" dirty="0"/>
          </a:p>
        </p:txBody>
      </p:sp>
      <p:pic>
        <p:nvPicPr>
          <p:cNvPr id="7" name="image7.png"/>
          <p:cNvPicPr/>
          <p:nvPr/>
        </p:nvPicPr>
        <p:blipFill>
          <a:blip r:embed="rId3"/>
          <a:srcRect/>
          <a:stretch>
            <a:fillRect/>
          </a:stretch>
        </p:blipFill>
        <p:spPr>
          <a:xfrm>
            <a:off x="2075691" y="1830410"/>
            <a:ext cx="8039100" cy="48291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80020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Descripción del Problema</a:t>
            </a:r>
          </a:p>
        </p:txBody>
      </p:sp>
      <p:sp>
        <p:nvSpPr>
          <p:cNvPr id="14" name="Marcador de contenido 13"/>
          <p:cNvSpPr>
            <a:spLocks noGrp="1"/>
          </p:cNvSpPr>
          <p:nvPr>
            <p:ph idx="1"/>
          </p:nvPr>
        </p:nvSpPr>
        <p:spPr>
          <a:xfrm>
            <a:off x="1913141" y="1819141"/>
            <a:ext cx="9172441" cy="4572000"/>
          </a:xfrm>
        </p:spPr>
        <p:txBody>
          <a:bodyPr rtlCol="0"/>
          <a:lstStyle/>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El problema se ha identificado en la falta de optimización de las pequeñas empresas o Pymes en el Perú; esto se plasma en la falta de uso de aplicativos web para la gestión de ventas realizadas con su facturación debida.</a:t>
            </a:r>
          </a:p>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La solución que se propone es a través del planeamiento de nuestro proyecto de sistema de ventas y facturación por aplicativo web, porque es una herramienta que permite prever registros de las ventas y la facturación exacta de ellas. Asimismo, con fácil usabilidad e intuitiva para el manejo del cliente.</a:t>
            </a:r>
          </a:p>
          <a:p>
            <a:pPr rtl="0"/>
            <a:endParaRPr lang="es-ES" dirty="0"/>
          </a:p>
        </p:txBody>
      </p:sp>
    </p:spTree>
    <p:extLst>
      <p:ext uri="{BB962C8B-B14F-4D97-AF65-F5344CB8AC3E}">
        <p14:creationId xmlns:p14="http://schemas.microsoft.com/office/powerpoint/2010/main" val="1568437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es-ES" dirty="0"/>
              <a:t>Definición de Objetivos</a:t>
            </a:r>
          </a:p>
        </p:txBody>
      </p:sp>
      <p:sp>
        <p:nvSpPr>
          <p:cNvPr id="14" name="Marcador de contenido 13"/>
          <p:cNvSpPr>
            <a:spLocks noGrp="1"/>
          </p:cNvSpPr>
          <p:nvPr>
            <p:ph idx="1"/>
          </p:nvPr>
        </p:nvSpPr>
        <p:spPr>
          <a:xfrm>
            <a:off x="1913141" y="1819141"/>
            <a:ext cx="8818359" cy="4572000"/>
          </a:xfrm>
        </p:spPr>
        <p:txBody>
          <a:bodyPr rtlCol="0"/>
          <a:lstStyle/>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Objetivo General:</a:t>
            </a:r>
          </a:p>
          <a:p>
            <a:pPr marL="0" lvl="2" indent="0" algn="just">
              <a:lnSpc>
                <a:spcPct val="150000"/>
              </a:lnSpc>
              <a:spcBef>
                <a:spcPts val="1800"/>
              </a:spcBef>
              <a:buNone/>
            </a:pPr>
            <a:r>
              <a:rPr lang="es-ES" sz="1800" dirty="0">
                <a:solidFill>
                  <a:schemeClr val="tx2"/>
                </a:solidFill>
                <a:latin typeface="Times New Roman" panose="02020603050405020304" pitchFamily="18" charset="0"/>
                <a:cs typeface="Times New Roman" panose="02020603050405020304" pitchFamily="18" charset="0"/>
              </a:rPr>
              <a:t>	Diseñar y desarrollar un sistema web de ventas y facturación para Pymes con rubro de 	equipos celulares.</a:t>
            </a:r>
            <a:endParaRPr lang="es-ES" sz="1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lnSpc>
                <a:spcPct val="150000"/>
              </a:lnSpc>
            </a:pPr>
            <a:r>
              <a:rPr lang="es-E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Objetivos Específicos:</a:t>
            </a:r>
          </a:p>
          <a:p>
            <a:pPr lvl="2"/>
            <a:r>
              <a:rPr lang="es-ES" sz="1800" dirty="0">
                <a:solidFill>
                  <a:schemeClr val="tx2"/>
                </a:solidFill>
                <a:latin typeface="Times New Roman" panose="02020603050405020304" pitchFamily="18" charset="0"/>
                <a:cs typeface="Times New Roman" panose="02020603050405020304" pitchFamily="18" charset="0"/>
              </a:rPr>
              <a:t>Diseñar un interfaz de fácil uso</a:t>
            </a:r>
          </a:p>
          <a:p>
            <a:pPr lvl="2"/>
            <a:r>
              <a:rPr lang="es-ES" sz="1800" dirty="0">
                <a:solidFill>
                  <a:schemeClr val="tx2"/>
                </a:solidFill>
                <a:latin typeface="Times New Roman" panose="02020603050405020304" pitchFamily="18" charset="0"/>
                <a:cs typeface="Times New Roman" panose="02020603050405020304" pitchFamily="18" charset="0"/>
              </a:rPr>
              <a:t>Desarrollar el módulo de registro de ventas </a:t>
            </a:r>
          </a:p>
          <a:p>
            <a:pPr lvl="2"/>
            <a:r>
              <a:rPr lang="es-ES" sz="1800" dirty="0">
                <a:solidFill>
                  <a:schemeClr val="tx2"/>
                </a:solidFill>
                <a:latin typeface="Times New Roman" panose="02020603050405020304" pitchFamily="18" charset="0"/>
                <a:cs typeface="Times New Roman" panose="02020603050405020304" pitchFamily="18" charset="0"/>
              </a:rPr>
              <a:t>Optimizar el tiempo al registrar ventas </a:t>
            </a:r>
          </a:p>
          <a:p>
            <a:pPr lvl="2"/>
            <a:r>
              <a:rPr lang="es-ES" sz="1800" dirty="0">
                <a:solidFill>
                  <a:schemeClr val="tx2"/>
                </a:solidFill>
                <a:latin typeface="Times New Roman" panose="02020603050405020304" pitchFamily="18" charset="0"/>
                <a:cs typeface="Times New Roman" panose="02020603050405020304" pitchFamily="18" charset="0"/>
              </a:rPr>
              <a:t>Automatizar el proceso de consulta de ventas</a:t>
            </a:r>
          </a:p>
          <a:p>
            <a:pPr lvl="2"/>
            <a:r>
              <a:rPr lang="es-ES" sz="1800" dirty="0">
                <a:solidFill>
                  <a:schemeClr val="tx2"/>
                </a:solidFill>
                <a:latin typeface="Times New Roman" panose="02020603050405020304" pitchFamily="18" charset="0"/>
                <a:cs typeface="Times New Roman" panose="02020603050405020304" pitchFamily="18" charset="0"/>
              </a:rPr>
              <a:t>Calcular de forma eficaz y exacta la facturación</a:t>
            </a:r>
          </a:p>
          <a:p>
            <a:pPr rtl="0"/>
            <a:endParaRPr lang="es-ES" dirty="0"/>
          </a:p>
        </p:txBody>
      </p:sp>
    </p:spTree>
    <p:extLst>
      <p:ext uri="{BB962C8B-B14F-4D97-AF65-F5344CB8AC3E}">
        <p14:creationId xmlns:p14="http://schemas.microsoft.com/office/powerpoint/2010/main" val="428258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Literatura académica 16 × 9">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_50521058_TF03431380_Win32" id="{5C400E7D-6AB8-49FE-9A2F-71E6875E97F5}" vid="{0BCA5960-DFA7-4CF6-89F3-4F5800DAE8B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tf03431380_win32</Template>
  <TotalTime>170</TotalTime>
  <Words>1810</Words>
  <Application>Microsoft Office PowerPoint</Application>
  <PresentationFormat>Panorámica</PresentationFormat>
  <Paragraphs>213</Paragraphs>
  <Slides>46</Slides>
  <Notes>46</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46</vt:i4>
      </vt:variant>
    </vt:vector>
  </HeadingPairs>
  <TitlesOfParts>
    <vt:vector size="54" baseType="lpstr">
      <vt:lpstr>Arial</vt:lpstr>
      <vt:lpstr>Calibri</vt:lpstr>
      <vt:lpstr>Calibri Light</vt:lpstr>
      <vt:lpstr>Euphemia</vt:lpstr>
      <vt:lpstr>Plantagenet Cherokee</vt:lpstr>
      <vt:lpstr>Times New Roman</vt:lpstr>
      <vt:lpstr>Wingdings</vt:lpstr>
      <vt:lpstr>Literatura académica 16 × 9</vt:lpstr>
      <vt:lpstr>SISTEMA DE VENTAS Y FACTURACIÓN DE LA EMPRESA MULCOTEC</vt:lpstr>
      <vt:lpstr>Integrantes:</vt:lpstr>
      <vt:lpstr>CAPITULO 1</vt:lpstr>
      <vt:lpstr>Análisis Empresarial</vt:lpstr>
      <vt:lpstr>Análisis Empresarial</vt:lpstr>
      <vt:lpstr>Análisis Empresarial</vt:lpstr>
      <vt:lpstr>Análisis Empresarial</vt:lpstr>
      <vt:lpstr>Descripción del Problema</vt:lpstr>
      <vt:lpstr>Definición de Objetivos</vt:lpstr>
      <vt:lpstr>Alcances y Limitaciones</vt:lpstr>
      <vt:lpstr>Justificación</vt:lpstr>
      <vt:lpstr>Alternativas de Solución</vt:lpstr>
      <vt:lpstr>Alternativas de Solución</vt:lpstr>
      <vt:lpstr>Estado del Arte</vt:lpstr>
      <vt:lpstr>Estado del Arte</vt:lpstr>
      <vt:lpstr>Estado del Arte</vt:lpstr>
      <vt:lpstr>CAPITULO 2</vt:lpstr>
      <vt:lpstr>Marco Teórico de Programación Orientada a Objetos</vt:lpstr>
      <vt:lpstr>Marco Teórico de Programación Orientada a Objetos</vt:lpstr>
      <vt:lpstr>Marco Teórico de Programación Orientada a Objetos</vt:lpstr>
      <vt:lpstr>Marco Teórico de Programación Orientada a Objetos</vt:lpstr>
      <vt:lpstr>Marco Teórico de Programación Orientada a Objetos</vt:lpstr>
      <vt:lpstr>CAPITULO 3</vt:lpstr>
      <vt:lpstr>Diagrama de Clases</vt:lpstr>
      <vt:lpstr>Base de datos</vt:lpstr>
      <vt:lpstr>Entorno Visual</vt:lpstr>
      <vt:lpstr>Entorno Visual</vt:lpstr>
      <vt:lpstr>Entorno Visual</vt:lpstr>
      <vt:lpstr>Entorno Visual</vt:lpstr>
      <vt:lpstr>Código Fuente</vt:lpstr>
      <vt:lpstr>Código Fuente</vt:lpstr>
      <vt:lpstr>Código Fuente</vt:lpstr>
      <vt:lpstr>Código Fuente</vt:lpstr>
      <vt:lpstr>CAPITULO 4</vt:lpstr>
      <vt:lpstr>Resultados</vt:lpstr>
      <vt:lpstr>Resultados</vt:lpstr>
      <vt:lpstr>Resultados</vt:lpstr>
      <vt:lpstr>Resultados</vt:lpstr>
      <vt:lpstr>Resultados</vt:lpstr>
      <vt:lpstr>Resultados</vt:lpstr>
      <vt:lpstr>Resultados</vt:lpstr>
      <vt:lpstr>Resultados</vt:lpstr>
      <vt:lpstr>Resultados</vt:lpstr>
      <vt:lpstr>Resultados</vt:lpstr>
      <vt:lpstr>Resultados</vt:lpstr>
      <vt:lpstr>GRACIAS POR SU ATENCIÓN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DE VENTAS Y FACTURACIÓN DE LA EMPRESA MULCOTEC</dc:title>
  <dc:creator>Jhon J. O_o</dc:creator>
  <cp:lastModifiedBy>Cynthia Pamela Poma Chinchay</cp:lastModifiedBy>
  <cp:revision>21</cp:revision>
  <dcterms:created xsi:type="dcterms:W3CDTF">2021-11-15T15:16:40Z</dcterms:created>
  <dcterms:modified xsi:type="dcterms:W3CDTF">2021-12-01T23:07:29Z</dcterms:modified>
</cp:coreProperties>
</file>

<file path=docProps/thumbnail.jpeg>
</file>